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theme/theme2.xml" ContentType="application/vnd.openxmlformats-officedocument.theme+xml"/>
  <Override PartName="/ppt/notesSlides/notesSlide11.xml" ContentType="application/vnd.openxmlformats-officedocument.presentationml.notesSlide+xml"/>
  <Override PartName="/ppt/slides/slide2.xml" ContentType="application/vnd.openxmlformats-officedocument.presentationml.slide+xml"/>
  <Override PartName="/docProps/app.xml" ContentType="application/vnd.openxmlformats-officedocument.extended-properties+xml"/>
  <Override PartName="/ppt/notesSlides/notesSlide9.xml" ContentType="application/vnd.openxmlformats-officedocument.presentationml.notesSlide+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4.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Default Extension="wav" ContentType="audio/wav"/>
  <Override PartName="/ppt/slides/slide6.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72" r:id="rId1"/>
  </p:sldMasterIdLst>
  <p:notesMasterIdLst>
    <p:notesMasterId r:id="rId22"/>
  </p:notesMasterIdLst>
  <p:sldIdLst>
    <p:sldId id="256" r:id="rId2"/>
    <p:sldId id="257" r:id="rId3"/>
    <p:sldId id="351" r:id="rId4"/>
    <p:sldId id="352" r:id="rId5"/>
    <p:sldId id="353" r:id="rId6"/>
    <p:sldId id="354" r:id="rId7"/>
    <p:sldId id="362" r:id="rId8"/>
    <p:sldId id="363" r:id="rId9"/>
    <p:sldId id="364" r:id="rId10"/>
    <p:sldId id="365" r:id="rId11"/>
    <p:sldId id="372" r:id="rId12"/>
    <p:sldId id="368" r:id="rId13"/>
    <p:sldId id="369" r:id="rId14"/>
    <p:sldId id="371" r:id="rId15"/>
    <p:sldId id="370" r:id="rId16"/>
    <p:sldId id="329" r:id="rId17"/>
    <p:sldId id="373" r:id="rId18"/>
    <p:sldId id="374" r:id="rId19"/>
    <p:sldId id="375" r:id="rId20"/>
    <p:sldId id="34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00FF00"/>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vertBarState="maximized">
    <p:restoredLeft sz="15620"/>
    <p:restoredTop sz="69401" autoAdjust="0"/>
  </p:normalViewPr>
  <p:slideViewPr>
    <p:cSldViewPr>
      <p:cViewPr varScale="1">
        <p:scale>
          <a:sx n="74" d="100"/>
          <a:sy n="74" d="100"/>
        </p:scale>
        <p:origin x="-448" y="-112"/>
      </p:cViewPr>
      <p:guideLst>
        <p:guide orient="horz"/>
        <p:guide/>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presProps" Target="presProps.xml"/><Relationship Id="rId25" Type="http://schemas.openxmlformats.org/officeDocument/2006/relationships/viewProps" Target="viewProps.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tableStyles" Target="tableStyles.xml"/><Relationship Id="rId14" Type="http://schemas.openxmlformats.org/officeDocument/2006/relationships/slide" Target="slides/slide13.xml"/><Relationship Id="rId23" Type="http://schemas.openxmlformats.org/officeDocument/2006/relationships/printerSettings" Target="printerSettings/printerSettings1.bin"/><Relationship Id="rId4" Type="http://schemas.openxmlformats.org/officeDocument/2006/relationships/slide" Target="slides/slide3.xml"/><Relationship Id="rId26" Type="http://schemas.openxmlformats.org/officeDocument/2006/relationships/theme" Target="theme/theme1.xml"/><Relationship Id="rId11" Type="http://schemas.openxmlformats.org/officeDocument/2006/relationships/slide" Target="slides/slide10.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notesMaster" Target="notesMasters/notesMaster1.xml"/><Relationship Id="rId21" Type="http://schemas.openxmlformats.org/officeDocument/2006/relationships/slide" Target="slides/slide20.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623E2-C93E-4410-AF92-2BABB57A1D0E}" type="datetimeFigureOut">
              <a:rPr lang="en-US" smtClean="0"/>
              <a:pPr/>
              <a:t>3/1/12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CDE801-9C36-40C6-B54A-A734C2AA84F9}"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43178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05CDE801-9C36-40C6-B54A-A734C2AA84F9}"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One month later vision Jimmy’s has improved</a:t>
            </a:r>
            <a:r>
              <a:rPr lang="en-NZ" baseline="0" dirty="0" smtClean="0"/>
              <a:t> to 6/24 in the left eye, his eyes are straight at distance and near and he has measurable suppression. Over the next month his VA improves to 6/21 but does not improve further after an additional month of refractive correction. Jimmy meets the criteria for the use of iPod therapy as he has straight eyes and has failed to improve with refractive therapy, therefore his contrast imbalance is measured using the video goggle technique and the appropriate contrast difference between the two eyes is set on the </a:t>
            </a:r>
            <a:r>
              <a:rPr lang="en-NZ" baseline="0" dirty="0" err="1" smtClean="0"/>
              <a:t>ipod</a:t>
            </a:r>
            <a:r>
              <a:rPr lang="en-NZ" baseline="0" dirty="0" smtClean="0"/>
              <a:t> </a:t>
            </a:r>
            <a:r>
              <a:rPr lang="en-NZ" baseline="0" dirty="0" err="1" smtClean="0"/>
              <a:t>tetris</a:t>
            </a:r>
            <a:r>
              <a:rPr lang="en-NZ" baseline="0" dirty="0" smtClean="0"/>
              <a:t> device. Jimmy is prescribed 30 </a:t>
            </a:r>
            <a:r>
              <a:rPr lang="en-NZ" baseline="0" dirty="0" err="1" smtClean="0"/>
              <a:t>mins</a:t>
            </a:r>
            <a:r>
              <a:rPr lang="en-NZ" baseline="0" dirty="0" smtClean="0"/>
              <a:t> of play per day and compliance as well as game performance is reviewed weekly via wireless internet connection to the iPod device.  </a:t>
            </a:r>
            <a:endParaRPr lang="en-NZ" dirty="0"/>
          </a:p>
        </p:txBody>
      </p:sp>
      <p:sp>
        <p:nvSpPr>
          <p:cNvPr id="4" name="Slide Number Placeholder 3"/>
          <p:cNvSpPr>
            <a:spLocks noGrp="1"/>
          </p:cNvSpPr>
          <p:nvPr>
            <p:ph type="sldNum" sz="quarter" idx="10"/>
          </p:nvPr>
        </p:nvSpPr>
        <p:spPr/>
        <p:txBody>
          <a:bodyPr/>
          <a:lstStyle/>
          <a:p>
            <a:fld id="{05CDE801-9C36-40C6-B54A-A734C2AA84F9}" type="slidenum">
              <a:rPr lang="en-US" smtClean="0"/>
              <a:pPr/>
              <a:t>18</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67133770"/>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Jimmy</a:t>
            </a:r>
            <a:r>
              <a:rPr lang="en-NZ" baseline="0" dirty="0" smtClean="0"/>
              <a:t> showed a gradual improvement in left eye VA and a reduction in suppression</a:t>
            </a:r>
            <a:endParaRPr lang="en-NZ" dirty="0"/>
          </a:p>
        </p:txBody>
      </p:sp>
      <p:sp>
        <p:nvSpPr>
          <p:cNvPr id="4" name="Slide Number Placeholder 3"/>
          <p:cNvSpPr>
            <a:spLocks noGrp="1"/>
          </p:cNvSpPr>
          <p:nvPr>
            <p:ph type="sldNum" sz="quarter" idx="10"/>
          </p:nvPr>
        </p:nvSpPr>
        <p:spPr/>
        <p:txBody>
          <a:bodyPr/>
          <a:lstStyle/>
          <a:p>
            <a:fld id="{05CDE801-9C36-40C6-B54A-A734C2AA84F9}" type="slidenum">
              <a:rPr lang="en-US" smtClean="0"/>
              <a:pPr/>
              <a:t>19</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38920651"/>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05CDE801-9C36-40C6-B54A-A734C2AA84F9}" type="slidenum">
              <a:rPr lang="en-US" smtClean="0"/>
              <a:pPr/>
              <a:t>5</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00388803"/>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smtClean="0"/>
              <a:t>By reducing the contrast of the stimulus shown to</a:t>
            </a:r>
            <a:r>
              <a:rPr lang="en-NZ" baseline="0" dirty="0" smtClean="0"/>
              <a:t> the fellow eye and measuring motion coherence thresholds we can detect the fellow eye contrast at which the signal and noise begin to interact.</a:t>
            </a:r>
            <a:endParaRPr lang="en-NZ" dirty="0"/>
          </a:p>
        </p:txBody>
      </p:sp>
      <p:sp>
        <p:nvSpPr>
          <p:cNvPr id="4" name="Slide Number Placeholder 3"/>
          <p:cNvSpPr>
            <a:spLocks noGrp="1"/>
          </p:cNvSpPr>
          <p:nvPr>
            <p:ph type="sldNum" sz="quarter" idx="10"/>
          </p:nvPr>
        </p:nvSpPr>
        <p:spPr/>
        <p:txBody>
          <a:bodyPr/>
          <a:lstStyle/>
          <a:p>
            <a:fld id="{05CDE801-9C36-40C6-B54A-A734C2AA84F9}" type="slidenum">
              <a:rPr lang="en-US" smtClean="0"/>
              <a:pPr/>
              <a:t>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smtClean="0"/>
              <a:t>Acuity ranged from 20/80</a:t>
            </a:r>
            <a:r>
              <a:rPr lang="en-NZ" baseline="0" dirty="0" smtClean="0"/>
              <a:t>  to 2/50 strabismus from 1 degree to 8 degrees.</a:t>
            </a:r>
            <a:endParaRPr lang="en-NZ" dirty="0"/>
          </a:p>
        </p:txBody>
      </p:sp>
      <p:sp>
        <p:nvSpPr>
          <p:cNvPr id="4" name="Slide Number Placeholder 3"/>
          <p:cNvSpPr>
            <a:spLocks noGrp="1"/>
          </p:cNvSpPr>
          <p:nvPr>
            <p:ph type="sldNum" sz="quarter" idx="10"/>
          </p:nvPr>
        </p:nvSpPr>
        <p:spPr/>
        <p:txBody>
          <a:bodyPr/>
          <a:lstStyle/>
          <a:p>
            <a:fld id="{05CDE801-9C36-40C6-B54A-A734C2AA84F9}" type="slidenum">
              <a:rPr lang="en-US" smtClean="0"/>
              <a:pPr/>
              <a:t>10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smtClean="0"/>
              <a:t>7/9 improved</a:t>
            </a:r>
            <a:r>
              <a:rPr lang="en-NZ" baseline="0" dirty="0" smtClean="0"/>
              <a:t> stereo – 2 to 6 weeks training improvements after 5.5 hours. 10,000 trials</a:t>
            </a:r>
            <a:endParaRPr lang="en-NZ" dirty="0"/>
          </a:p>
        </p:txBody>
      </p:sp>
      <p:sp>
        <p:nvSpPr>
          <p:cNvPr id="4" name="Slide Number Placeholder 3"/>
          <p:cNvSpPr>
            <a:spLocks noGrp="1"/>
          </p:cNvSpPr>
          <p:nvPr>
            <p:ph type="sldNum" sz="quarter" idx="10"/>
          </p:nvPr>
        </p:nvSpPr>
        <p:spPr/>
        <p:txBody>
          <a:bodyPr/>
          <a:lstStyle/>
          <a:p>
            <a:fld id="{05CDE801-9C36-40C6-B54A-A734C2AA84F9}" type="slidenum">
              <a:rPr lang="en-US" smtClean="0"/>
              <a:pPr/>
              <a:t>12</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smtClean="0"/>
              <a:t>8/10</a:t>
            </a:r>
            <a:r>
              <a:rPr lang="en-NZ" baseline="0" dirty="0" smtClean="0"/>
              <a:t> improved acuity, 6/10 improved stereo acuity – 4 measureable stereo for the first time.</a:t>
            </a:r>
            <a:endParaRPr lang="en-NZ" dirty="0"/>
          </a:p>
        </p:txBody>
      </p:sp>
      <p:sp>
        <p:nvSpPr>
          <p:cNvPr id="4" name="Slide Number Placeholder 3"/>
          <p:cNvSpPr>
            <a:spLocks noGrp="1"/>
          </p:cNvSpPr>
          <p:nvPr>
            <p:ph type="sldNum" sz="quarter" idx="10"/>
          </p:nvPr>
        </p:nvSpPr>
        <p:spPr/>
        <p:txBody>
          <a:bodyPr/>
          <a:lstStyle/>
          <a:p>
            <a:fld id="{05CDE801-9C36-40C6-B54A-A734C2AA84F9}" type="slidenum">
              <a:rPr lang="en-US" smtClean="0"/>
              <a:pPr/>
              <a:t>13</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smtClean="0"/>
              <a:t>2 – 6 weeks of training.  Age range 17-51. 5 aniso 5 strabismic. Improvements stable</a:t>
            </a:r>
            <a:r>
              <a:rPr lang="en-NZ" baseline="0" dirty="0" smtClean="0"/>
              <a:t> after 3 months.</a:t>
            </a:r>
            <a:endParaRPr lang="en-NZ" dirty="0" smtClean="0"/>
          </a:p>
          <a:p>
            <a:endParaRPr lang="en-NZ" dirty="0" smtClean="0"/>
          </a:p>
          <a:p>
            <a:endParaRPr lang="en-NZ" dirty="0"/>
          </a:p>
        </p:txBody>
      </p:sp>
      <p:sp>
        <p:nvSpPr>
          <p:cNvPr id="4" name="Slide Number Placeholder 3"/>
          <p:cNvSpPr>
            <a:spLocks noGrp="1"/>
          </p:cNvSpPr>
          <p:nvPr>
            <p:ph type="sldNum" sz="quarter" idx="10"/>
          </p:nvPr>
        </p:nvSpPr>
        <p:spPr/>
        <p:txBody>
          <a:bodyPr/>
          <a:lstStyle/>
          <a:p>
            <a:fld id="{05CDE801-9C36-40C6-B54A-A734C2AA84F9}" type="slidenum">
              <a:rPr lang="en-US" smtClean="0"/>
              <a:pPr/>
              <a:t>14</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79770851"/>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smtClean="0"/>
              <a:t>2 – 6 weeks of training.  Age range 17-51. 5 aniso 5 strabismic – 0.015 is 66 seconds of arc.</a:t>
            </a:r>
          </a:p>
          <a:p>
            <a:endParaRPr lang="en-NZ" dirty="0"/>
          </a:p>
        </p:txBody>
      </p:sp>
      <p:sp>
        <p:nvSpPr>
          <p:cNvPr id="4" name="Slide Number Placeholder 3"/>
          <p:cNvSpPr>
            <a:spLocks noGrp="1"/>
          </p:cNvSpPr>
          <p:nvPr>
            <p:ph type="sldNum" sz="quarter" idx="10"/>
          </p:nvPr>
        </p:nvSpPr>
        <p:spPr/>
        <p:txBody>
          <a:bodyPr/>
          <a:lstStyle/>
          <a:p>
            <a:fld id="{05CDE801-9C36-40C6-B54A-A734C2AA84F9}" type="slidenum">
              <a:rPr lang="en-US" smtClean="0"/>
              <a:pPr/>
              <a:t>15</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4386651"/>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4 year old patient</a:t>
            </a:r>
            <a:r>
              <a:rPr lang="en-NZ" baseline="0" dirty="0" smtClean="0"/>
              <a:t> presenting with </a:t>
            </a:r>
            <a:r>
              <a:rPr lang="en-NZ" baseline="0" dirty="0" err="1" smtClean="0"/>
              <a:t>intermittant</a:t>
            </a:r>
            <a:r>
              <a:rPr lang="en-NZ" baseline="0" dirty="0" smtClean="0"/>
              <a:t> </a:t>
            </a:r>
            <a:r>
              <a:rPr lang="en-NZ" baseline="0" dirty="0" err="1" smtClean="0"/>
              <a:t>eso</a:t>
            </a:r>
            <a:r>
              <a:rPr lang="en-NZ" baseline="0" dirty="0" smtClean="0"/>
              <a:t>, he demonstrates reduced VA in the left eye and a left </a:t>
            </a:r>
            <a:r>
              <a:rPr lang="en-NZ" baseline="0" dirty="0" err="1" smtClean="0"/>
              <a:t>eso</a:t>
            </a:r>
            <a:r>
              <a:rPr lang="en-NZ" baseline="0" dirty="0" smtClean="0"/>
              <a:t> that is slightly more </a:t>
            </a:r>
            <a:r>
              <a:rPr lang="en-NZ" baseline="0" dirty="0" err="1" smtClean="0"/>
              <a:t>pronouced</a:t>
            </a:r>
            <a:r>
              <a:rPr lang="en-NZ" baseline="0" dirty="0" smtClean="0"/>
              <a:t> at near. </a:t>
            </a:r>
            <a:r>
              <a:rPr lang="en-NZ" baseline="0" dirty="0" err="1" smtClean="0"/>
              <a:t>Cycloplegic</a:t>
            </a:r>
            <a:r>
              <a:rPr lang="en-NZ" baseline="0" dirty="0" smtClean="0"/>
              <a:t> </a:t>
            </a:r>
            <a:r>
              <a:rPr lang="en-NZ" baseline="0" dirty="0" err="1" smtClean="0"/>
              <a:t>refration</a:t>
            </a:r>
            <a:r>
              <a:rPr lang="en-NZ" baseline="0" dirty="0" smtClean="0"/>
              <a:t> demonstrates bilateral </a:t>
            </a:r>
            <a:r>
              <a:rPr lang="en-NZ" baseline="0" dirty="0" err="1" smtClean="0"/>
              <a:t>hypometroia</a:t>
            </a:r>
            <a:r>
              <a:rPr lang="en-NZ" baseline="0" dirty="0" smtClean="0"/>
              <a:t> and </a:t>
            </a:r>
            <a:r>
              <a:rPr lang="en-NZ" baseline="0" dirty="0" err="1" smtClean="0"/>
              <a:t>anisometropia</a:t>
            </a:r>
            <a:r>
              <a:rPr lang="en-NZ" baseline="0" dirty="0" smtClean="0"/>
              <a:t>. Full </a:t>
            </a:r>
            <a:r>
              <a:rPr lang="en-NZ" baseline="0" dirty="0" err="1" smtClean="0"/>
              <a:t>cycloplegic</a:t>
            </a:r>
            <a:r>
              <a:rPr lang="en-NZ" baseline="0" dirty="0" smtClean="0"/>
              <a:t> refraction was given in glasses and he was reviewed at one month.</a:t>
            </a:r>
            <a:endParaRPr lang="en-NZ" dirty="0"/>
          </a:p>
        </p:txBody>
      </p:sp>
      <p:sp>
        <p:nvSpPr>
          <p:cNvPr id="4" name="Slide Number Placeholder 3"/>
          <p:cNvSpPr>
            <a:spLocks noGrp="1"/>
          </p:cNvSpPr>
          <p:nvPr>
            <p:ph type="sldNum" sz="quarter" idx="10"/>
          </p:nvPr>
        </p:nvSpPr>
        <p:spPr/>
        <p:txBody>
          <a:bodyPr/>
          <a:lstStyle/>
          <a:p>
            <a:fld id="{05CDE801-9C36-40C6-B54A-A734C2AA84F9}" type="slidenum">
              <a:rPr lang="en-US" smtClean="0"/>
              <a:pPr/>
              <a:t>17</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8758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D64A86-813C-4F91-A415-F8C52419EC16}" type="datetimeFigureOut">
              <a:rPr lang="en-US" smtClean="0"/>
              <a:pPr/>
              <a:t>3/1/12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ED025B-4996-4AAA-9BCD-9FA4C014C9F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D64A86-813C-4F91-A415-F8C52419EC16}" type="datetimeFigureOut">
              <a:rPr lang="en-US" smtClean="0"/>
              <a:pPr/>
              <a:t>3/1/12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ED025B-4996-4AAA-9BCD-9FA4C014C9F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D64A86-813C-4F91-A415-F8C52419EC16}" type="datetimeFigureOut">
              <a:rPr lang="en-US" smtClean="0"/>
              <a:pPr/>
              <a:t>3/1/12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ED025B-4996-4AAA-9BCD-9FA4C014C9F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D64A86-813C-4F91-A415-F8C52419EC16}" type="datetimeFigureOut">
              <a:rPr lang="en-US" smtClean="0"/>
              <a:pPr/>
              <a:t>3/1/12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ED025B-4996-4AAA-9BCD-9FA4C014C9F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D64A86-813C-4F91-A415-F8C52419EC16}" type="datetimeFigureOut">
              <a:rPr lang="en-US" smtClean="0"/>
              <a:pPr/>
              <a:t>3/1/12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ED025B-4996-4AAA-9BCD-9FA4C014C9F3}"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D64A86-813C-4F91-A415-F8C52419EC16}" type="datetimeFigureOut">
              <a:rPr lang="en-US" smtClean="0"/>
              <a:pPr/>
              <a:t>3/1/12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ED025B-4996-4AAA-9BCD-9FA4C014C9F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D64A86-813C-4F91-A415-F8C52419EC16}" type="datetimeFigureOut">
              <a:rPr lang="en-US" smtClean="0"/>
              <a:pPr/>
              <a:t>3/1/12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3ED025B-4996-4AAA-9BCD-9FA4C014C9F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D64A86-813C-4F91-A415-F8C52419EC16}" type="datetimeFigureOut">
              <a:rPr lang="en-US" smtClean="0"/>
              <a:pPr/>
              <a:t>3/1/12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3ED025B-4996-4AAA-9BCD-9FA4C014C9F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D64A86-813C-4F91-A415-F8C52419EC16}" type="datetimeFigureOut">
              <a:rPr lang="en-US" smtClean="0"/>
              <a:pPr/>
              <a:t>3/1/12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3ED025B-4996-4AAA-9BCD-9FA4C014C9F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D64A86-813C-4F91-A415-F8C52419EC16}" type="datetimeFigureOut">
              <a:rPr lang="en-US" smtClean="0"/>
              <a:pPr/>
              <a:t>3/1/12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ED025B-4996-4AAA-9BCD-9FA4C014C9F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D64A86-813C-4F91-A415-F8C52419EC16}" type="datetimeFigureOut">
              <a:rPr lang="en-US" smtClean="0"/>
              <a:pPr/>
              <a:t>3/1/12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ED025B-4996-4AAA-9BCD-9FA4C014C9F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D64A86-813C-4F91-A415-F8C52419EC16}" type="datetimeFigureOut">
              <a:rPr lang="en-US" smtClean="0"/>
              <a:pPr/>
              <a:t>3/1/12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ED025B-4996-4AAA-9BCD-9FA4C014C9F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4" Type="http://schemas.openxmlformats.org/officeDocument/2006/relationships/image" Target="../media/image1.jpeg"/><Relationship Id="rId5" Type="http://schemas.openxmlformats.org/officeDocument/2006/relationships/image" Target="../media/image2.emf"/><Relationship Id="rId7" Type="http://schemas.microsoft.com/office/2007/relationships/media" Target="../media/media1.wav"/><Relationship Id="rId1" Type="http://schemas.openxmlformats.org/officeDocument/2006/relationships/audio" Target="../media/media1.wav"/><Relationship Id="rId2" Type="http://schemas.openxmlformats.org/officeDocument/2006/relationships/slideLayout" Target="../slideLayouts/slideLayout1.xml"/><Relationship Id="rId3" Type="http://schemas.openxmlformats.org/officeDocument/2006/relationships/notesSlide" Target="../notesSlides/notesSlide1.xml"/><Relationship Id="rId6" Type="http://schemas.openxmlformats.org/officeDocument/2006/relationships/image" Target="../media/image3.jpeg"/></Relationships>
</file>

<file path=ppt/slides/_rels/slide10.xml.rels><?xml version="1.0" encoding="UTF-8" standalone="yes"?>
<Relationships xmlns="http://schemas.openxmlformats.org/package/2006/relationships"><Relationship Id="rId6" Type="http://schemas.openxmlformats.org/officeDocument/2006/relationships/image" Target="../media/image10.png"/><Relationship Id="rId4" Type="http://schemas.openxmlformats.org/officeDocument/2006/relationships/image" Target="../media/image16.emf"/><Relationship Id="rId1" Type="http://schemas.openxmlformats.org/officeDocument/2006/relationships/audio" Target="../media/media11.wav"/><Relationship Id="rId2" Type="http://schemas.openxmlformats.org/officeDocument/2006/relationships/slideLayout" Target="../slideLayouts/slideLayout2.xml"/><Relationship Id="rId3" Type="http://schemas.openxmlformats.org/officeDocument/2006/relationships/notesSlide" Target="../notesSlides/notesSlide4.xml"/><Relationship Id="rId5" Type="http://schemas.microsoft.com/office/2007/relationships/media" Target="../media/media11.wav"/></Relationships>
</file>

<file path=ppt/slides/_rels/slide11.xml.rels><?xml version="1.0" encoding="UTF-8" standalone="yes"?>
<Relationships xmlns="http://schemas.openxmlformats.org/package/2006/relationships"><Relationship Id="rId6" Type="http://schemas.openxmlformats.org/officeDocument/2006/relationships/image" Target="../media/image12.pn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eg"/><Relationship Id="rId5" Type="http://schemas.microsoft.com/office/2007/relationships/media" Target="../media/media12.wav"/></Relationships>
</file>

<file path=ppt/slides/_rels/slide12.xml.rels><?xml version="1.0" encoding="UTF-8" standalone="yes"?>
<Relationships xmlns="http://schemas.openxmlformats.org/package/2006/relationships"><Relationship Id="rId4" Type="http://schemas.openxmlformats.org/officeDocument/2006/relationships/image" Target="../media/image20.emf"/><Relationship Id="rId5" Type="http://schemas.openxmlformats.org/officeDocument/2006/relationships/image" Target="../media/image21.emf"/><Relationship Id="rId7" Type="http://schemas.openxmlformats.org/officeDocument/2006/relationships/image" Target="../media/image10.png"/><Relationship Id="rId1" Type="http://schemas.openxmlformats.org/officeDocument/2006/relationships/audio" Target="../media/media13.wav"/><Relationship Id="rId2" Type="http://schemas.openxmlformats.org/officeDocument/2006/relationships/slideLayout" Target="../slideLayouts/slideLayout2.xml"/><Relationship Id="rId3" Type="http://schemas.openxmlformats.org/officeDocument/2006/relationships/notesSlide" Target="../notesSlides/notesSlide5.xml"/><Relationship Id="rId6" Type="http://schemas.microsoft.com/office/2007/relationships/media" Target="../media/media13.wav"/></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4" Type="http://schemas.openxmlformats.org/officeDocument/2006/relationships/image" Target="../media/image7.tiff"/><Relationship Id="rId5" Type="http://schemas.openxmlformats.org/officeDocument/2006/relationships/image" Target="../media/image8.tiff"/><Relationship Id="rId7" Type="http://schemas.microsoft.com/office/2007/relationships/media" Target="../media/media14.wav"/><Relationship Id="rId1" Type="http://schemas.openxmlformats.org/officeDocument/2006/relationships/audio" Target="../media/media14.wav"/><Relationship Id="rId2" Type="http://schemas.openxmlformats.org/officeDocument/2006/relationships/slideLayout" Target="../slideLayouts/slideLayout2.xml"/><Relationship Id="rId3" Type="http://schemas.openxmlformats.org/officeDocument/2006/relationships/notesSlide" Target="../notesSlides/notesSlide6.xml"/><Relationship Id="rId6" Type="http://schemas.openxmlformats.org/officeDocument/2006/relationships/image" Target="../media/image9.tiff"/></Relationships>
</file>

<file path=ppt/slides/_rels/slide14.xml.rels><?xml version="1.0" encoding="UTF-8" standalone="yes"?>
<Relationships xmlns="http://schemas.openxmlformats.org/package/2006/relationships"><Relationship Id="rId6" Type="http://schemas.openxmlformats.org/officeDocument/2006/relationships/image" Target="../media/image4.png"/><Relationship Id="rId4" Type="http://schemas.openxmlformats.org/officeDocument/2006/relationships/image" Target="../media/image22.emf"/><Relationship Id="rId1" Type="http://schemas.openxmlformats.org/officeDocument/2006/relationships/audio" Target="../media/media15.wav"/><Relationship Id="rId2" Type="http://schemas.openxmlformats.org/officeDocument/2006/relationships/slideLayout" Target="../slideLayouts/slideLayout2.xml"/><Relationship Id="rId3" Type="http://schemas.openxmlformats.org/officeDocument/2006/relationships/notesSlide" Target="../notesSlides/notesSlide7.xml"/><Relationship Id="rId5" Type="http://schemas.microsoft.com/office/2007/relationships/media" Target="../media/media15.wav"/></Relationships>
</file>

<file path=ppt/slides/_rels/slide15.xml.rels><?xml version="1.0" encoding="UTF-8" standalone="yes"?>
<Relationships xmlns="http://schemas.openxmlformats.org/package/2006/relationships"><Relationship Id="rId6" Type="http://schemas.openxmlformats.org/officeDocument/2006/relationships/image" Target="../media/image4.png"/><Relationship Id="rId4" Type="http://schemas.openxmlformats.org/officeDocument/2006/relationships/image" Target="../media/image23.emf"/><Relationship Id="rId1" Type="http://schemas.openxmlformats.org/officeDocument/2006/relationships/audio" Target="../media/media16.wav"/><Relationship Id="rId2" Type="http://schemas.openxmlformats.org/officeDocument/2006/relationships/slideLayout" Target="../slideLayouts/slideLayout2.xml"/><Relationship Id="rId3" Type="http://schemas.openxmlformats.org/officeDocument/2006/relationships/notesSlide" Target="../notesSlides/notesSlide8.xml"/><Relationship Id="rId5" Type="http://schemas.microsoft.com/office/2007/relationships/media" Target="../media/media16.wav"/></Relationships>
</file>

<file path=ppt/slides/_rels/slide16.xml.rels><?xml version="1.0" encoding="UTF-8" standalone="yes"?>
<Relationships xmlns="http://schemas.openxmlformats.org/package/2006/relationships"><Relationship Id="rId4" Type="http://schemas.openxmlformats.org/officeDocument/2006/relationships/image" Target="../media/image4.png"/><Relationship Id="rId1" Type="http://schemas.openxmlformats.org/officeDocument/2006/relationships/audio" Target="../media/media17.wav"/><Relationship Id="rId2" Type="http://schemas.openxmlformats.org/officeDocument/2006/relationships/slideLayout" Target="../slideLayouts/slideLayout2.xml"/><Relationship Id="rId3" Type="http://schemas.microsoft.com/office/2007/relationships/media" Target="../media/media17.wav"/></Relationships>
</file>

<file path=ppt/slides/_rels/slide17.xml.rels><?xml version="1.0" encoding="UTF-8" standalone="yes"?>
<Relationships xmlns="http://schemas.openxmlformats.org/package/2006/relationships"><Relationship Id="rId4" Type="http://schemas.microsoft.com/office/2007/relationships/media" Target="../media/media18.wav"/><Relationship Id="rId1" Type="http://schemas.openxmlformats.org/officeDocument/2006/relationships/audio" Target="../media/media18.wav"/><Relationship Id="rId2" Type="http://schemas.openxmlformats.org/officeDocument/2006/relationships/slideLayout" Target="../slideLayouts/slideLayout2.xml"/><Relationship Id="rId3" Type="http://schemas.openxmlformats.org/officeDocument/2006/relationships/notesSlide" Target="../notesSlides/notesSlide9.xml"/><Relationship Id="rId5" Type="http://schemas.openxmlformats.org/officeDocument/2006/relationships/image" Target="../media/image24.png"/></Relationships>
</file>

<file path=ppt/slides/_rels/slide18.xml.rels><?xml version="1.0" encoding="UTF-8" standalone="yes"?>
<Relationships xmlns="http://schemas.openxmlformats.org/package/2006/relationships"><Relationship Id="rId4" Type="http://schemas.microsoft.com/office/2007/relationships/media" Target="../media/media19.wav"/><Relationship Id="rId1" Type="http://schemas.openxmlformats.org/officeDocument/2006/relationships/audio" Target="../media/media19.wav"/><Relationship Id="rId2" Type="http://schemas.openxmlformats.org/officeDocument/2006/relationships/slideLayout" Target="../slideLayouts/slideLayout2.xml"/><Relationship Id="rId3" Type="http://schemas.openxmlformats.org/officeDocument/2006/relationships/notesSlide" Target="../notesSlides/notesSlide10.xml"/><Relationship Id="rId5" Type="http://schemas.openxmlformats.org/officeDocument/2006/relationships/image" Target="../media/image24.png"/></Relationships>
</file>

<file path=ppt/slides/_rels/slide19.xml.rels><?xml version="1.0" encoding="UTF-8" standalone="yes"?>
<Relationships xmlns="http://schemas.openxmlformats.org/package/2006/relationships"><Relationship Id="rId4" Type="http://schemas.microsoft.com/office/2007/relationships/media" Target="../media/media20.wav"/><Relationship Id="rId1" Type="http://schemas.openxmlformats.org/officeDocument/2006/relationships/audio" Target="../media/media20.wav"/><Relationship Id="rId2" Type="http://schemas.openxmlformats.org/officeDocument/2006/relationships/slideLayout" Target="../slideLayouts/slideLayout2.xml"/><Relationship Id="rId3" Type="http://schemas.openxmlformats.org/officeDocument/2006/relationships/notesSlide" Target="../notesSlides/notesSlide11.xml"/><Relationship Id="rId5" Type="http://schemas.openxmlformats.org/officeDocument/2006/relationships/image" Target="../media/image24.png"/></Relationships>
</file>

<file path=ppt/slides/_rels/slide2.xml.rels><?xml version="1.0" encoding="UTF-8" standalone="yes"?>
<Relationships xmlns="http://schemas.openxmlformats.org/package/2006/relationships"><Relationship Id="rId4" Type="http://schemas.openxmlformats.org/officeDocument/2006/relationships/image" Target="../media/image4.png"/><Relationship Id="rId1" Type="http://schemas.openxmlformats.org/officeDocument/2006/relationships/audio" Target="../media/media2.wav"/><Relationship Id="rId2" Type="http://schemas.openxmlformats.org/officeDocument/2006/relationships/slideLayout" Target="../slideLayouts/slideLayout2.xml"/><Relationship Id="rId3" Type="http://schemas.microsoft.com/office/2007/relationships/media" Target="../media/media2.wav"/></Relationships>
</file>

<file path=ppt/slides/_rels/slide20.xml.rels><?xml version="1.0" encoding="UTF-8" standalone="yes"?>
<Relationships xmlns="http://schemas.openxmlformats.org/package/2006/relationships"><Relationship Id="rId6" Type="http://schemas.openxmlformats.org/officeDocument/2006/relationships/image" Target="../media/image10.png"/><Relationship Id="rId4" Type="http://schemas.openxmlformats.org/officeDocument/2006/relationships/image" Target="../media/image26.png"/><Relationship Id="rId1" Type="http://schemas.openxmlformats.org/officeDocument/2006/relationships/audio" Target="../media/media21.wav"/><Relationship Id="rId2" Type="http://schemas.openxmlformats.org/officeDocument/2006/relationships/slideLayout" Target="../slideLayouts/slideLayout2.xml"/><Relationship Id="rId3" Type="http://schemas.openxmlformats.org/officeDocument/2006/relationships/image" Target="../media/image25.jpeg"/><Relationship Id="rId5" Type="http://schemas.microsoft.com/office/2007/relationships/media" Target="../media/media21.wav"/></Relationships>
</file>

<file path=ppt/slides/_rels/slide3.xml.rels><?xml version="1.0" encoding="UTF-8" standalone="yes"?>
<Relationships xmlns="http://schemas.openxmlformats.org/package/2006/relationships"><Relationship Id="rId4" Type="http://schemas.openxmlformats.org/officeDocument/2006/relationships/image" Target="../media/image4.png"/><Relationship Id="rId1" Type="http://schemas.openxmlformats.org/officeDocument/2006/relationships/audio" Target="../media/media3.wav"/><Relationship Id="rId2" Type="http://schemas.openxmlformats.org/officeDocument/2006/relationships/slideLayout" Target="../slideLayouts/slideLayout2.xml"/><Relationship Id="rId3" Type="http://schemas.microsoft.com/office/2007/relationships/media" Target="../media/media3.wav"/></Relationships>
</file>

<file path=ppt/slides/_rels/slide4.xml.rels><?xml version="1.0" encoding="UTF-8" standalone="yes"?>
<Relationships xmlns="http://schemas.openxmlformats.org/package/2006/relationships"><Relationship Id="rId4" Type="http://schemas.microsoft.com/office/2007/relationships/media" Target="../media/media4.wav"/><Relationship Id="rId1" Type="http://schemas.openxmlformats.org/officeDocument/2006/relationships/audio" Target="../media/media4.wav"/><Relationship Id="rId2" Type="http://schemas.openxmlformats.org/officeDocument/2006/relationships/slideLayout" Target="../slideLayouts/slideLayout2.xml"/><Relationship Id="rId3" Type="http://schemas.openxmlformats.org/officeDocument/2006/relationships/image" Target="../media/image5.emf"/><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6" Type="http://schemas.openxmlformats.org/officeDocument/2006/relationships/image" Target="../media/image4.png"/><Relationship Id="rId4" Type="http://schemas.openxmlformats.org/officeDocument/2006/relationships/image" Target="../media/image6.emf"/><Relationship Id="rId1" Type="http://schemas.openxmlformats.org/officeDocument/2006/relationships/audio" Target="../media/media5.wav"/><Relationship Id="rId2" Type="http://schemas.openxmlformats.org/officeDocument/2006/relationships/slideLayout" Target="../slideLayouts/slideLayout2.xml"/><Relationship Id="rId3" Type="http://schemas.openxmlformats.org/officeDocument/2006/relationships/notesSlide" Target="../notesSlides/notesSlide2.xml"/><Relationship Id="rId5" Type="http://schemas.microsoft.com/office/2007/relationships/media" Target="../media/media5.wav"/></Relationships>
</file>

<file path=ppt/slides/_rels/slide6.xml.rels><?xml version="1.0" encoding="UTF-8" standalone="yes"?>
<Relationships xmlns="http://schemas.openxmlformats.org/package/2006/relationships"><Relationship Id="rId4" Type="http://schemas.openxmlformats.org/officeDocument/2006/relationships/image" Target="../media/image8.tiff"/><Relationship Id="rId5" Type="http://schemas.openxmlformats.org/officeDocument/2006/relationships/image" Target="../media/image9.tiff"/><Relationship Id="rId7" Type="http://schemas.openxmlformats.org/officeDocument/2006/relationships/image" Target="../media/image10.png"/><Relationship Id="rId1" Type="http://schemas.openxmlformats.org/officeDocument/2006/relationships/audio" Target="../media/media6.wav"/><Relationship Id="rId2" Type="http://schemas.openxmlformats.org/officeDocument/2006/relationships/slideLayout" Target="../slideLayouts/slideLayout2.xml"/><Relationship Id="rId3" Type="http://schemas.openxmlformats.org/officeDocument/2006/relationships/image" Target="../media/image7.tiff"/><Relationship Id="rId6" Type="http://schemas.microsoft.com/office/2007/relationships/media" Target="../media/media6.wav"/></Relationships>
</file>

<file path=ppt/slides/_rels/slide7.xml.rels><?xml version="1.0" encoding="UTF-8" standalone="yes"?>
<Relationships xmlns="http://schemas.openxmlformats.org/package/2006/relationships"><Relationship Id="rId4" Type="http://schemas.openxmlformats.org/officeDocument/2006/relationships/image" Target="../media/image10.png"/><Relationship Id="rId1" Type="http://schemas.openxmlformats.org/officeDocument/2006/relationships/audio" Target="../media/media7.wav"/><Relationship Id="rId2" Type="http://schemas.openxmlformats.org/officeDocument/2006/relationships/slideLayout" Target="../slideLayouts/slideLayout2.xml"/><Relationship Id="rId3" Type="http://schemas.microsoft.com/office/2007/relationships/media" Target="../media/media7.wav"/></Relationships>
</file>

<file path=ppt/slides/_rels/slide8.xml.rels><?xml version="1.0" encoding="UTF-8" standalone="yes"?>
<Relationships xmlns="http://schemas.openxmlformats.org/package/2006/relationships"><Relationship Id="rId4" Type="http://schemas.microsoft.com/office/2007/relationships/media" Target="../media/media8.wav"/><Relationship Id="rId1" Type="http://schemas.openxmlformats.org/officeDocument/2006/relationships/audio" Target="../media/media8.wav"/><Relationship Id="rId2" Type="http://schemas.openxmlformats.org/officeDocument/2006/relationships/slideLayout" Target="../slideLayouts/slideLayout2.xml"/><Relationship Id="rId3" Type="http://schemas.openxmlformats.org/officeDocument/2006/relationships/image" Target="../media/image11.emf"/><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4" Type="http://schemas.openxmlformats.org/officeDocument/2006/relationships/audio" Target="../media/media10.wav"/><Relationship Id="rId7" Type="http://schemas.openxmlformats.org/officeDocument/2006/relationships/image" Target="../media/image13.png"/><Relationship Id="rId11" Type="http://schemas.openxmlformats.org/officeDocument/2006/relationships/image" Target="../media/image4.png"/><Relationship Id="rId1" Type="http://schemas.openxmlformats.org/officeDocument/2006/relationships/video" Target="file://localhost/Users/lionelkowal/Downloads/Melbourne%20CPD%20Final/50%25%20CDROM-ben.avi" TargetMode="External"/><Relationship Id="rId6" Type="http://schemas.openxmlformats.org/officeDocument/2006/relationships/notesSlide" Target="../notesSlides/notesSlide3.xml"/><Relationship Id="rId8" Type="http://schemas.openxmlformats.org/officeDocument/2006/relationships/image" Target="../media/image14.png"/><Relationship Id="rId13" Type="http://schemas.openxmlformats.org/officeDocument/2006/relationships/image" Target="../media/image12.png"/><Relationship Id="rId10" Type="http://schemas.microsoft.com/office/2007/relationships/media" Target="../media/media9.wav"/><Relationship Id="rId5" Type="http://schemas.openxmlformats.org/officeDocument/2006/relationships/slideLayout" Target="../slideLayouts/slideLayout2.xml"/><Relationship Id="rId12" Type="http://schemas.microsoft.com/office/2007/relationships/media" Target="../media/media10.wav"/><Relationship Id="rId2" Type="http://schemas.openxmlformats.org/officeDocument/2006/relationships/video" Target="file://localhost/Users/lionelkowal/Downloads/Melbourne%20CPD%20Final/100%25%20Noise%20CDROM-Ben.avi" TargetMode="External"/><Relationship Id="rId9" Type="http://schemas.openxmlformats.org/officeDocument/2006/relationships/image" Target="../media/image15.png"/><Relationship Id="rId3" Type="http://schemas.openxmlformats.org/officeDocument/2006/relationships/video" Target="file://localhost/Users/lionelkowal/Downloads/Melbourne%20CPD%20Final/100%25%20signal%20CDROM-Ben.avi"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01719"/>
            <a:ext cx="7772400" cy="1470025"/>
          </a:xfrm>
        </p:spPr>
        <p:txBody>
          <a:bodyPr>
            <a:normAutofit fontScale="90000"/>
          </a:bodyPr>
          <a:lstStyle/>
          <a:p>
            <a:r>
              <a:rPr lang="en-NZ" dirty="0"/>
              <a:t>21st Century </a:t>
            </a:r>
            <a:r>
              <a:rPr lang="en-NZ" dirty="0" smtClean="0"/>
              <a:t>Amblyopia: </a:t>
            </a:r>
            <a:r>
              <a:rPr lang="en-NZ" dirty="0"/>
              <a:t>The N</a:t>
            </a:r>
            <a:r>
              <a:rPr lang="en-NZ" dirty="0" smtClean="0"/>
              <a:t>ext Decade</a:t>
            </a:r>
            <a:r>
              <a:rPr lang="en-US" sz="3600" dirty="0" smtClean="0"/>
              <a:t/>
            </a:r>
            <a:br>
              <a:rPr lang="en-US" sz="3600" dirty="0" smtClean="0"/>
            </a:br>
            <a:endParaRPr lang="en-US" sz="3600" dirty="0"/>
          </a:p>
        </p:txBody>
      </p:sp>
      <p:sp>
        <p:nvSpPr>
          <p:cNvPr id="3" name="Subtitle 2"/>
          <p:cNvSpPr>
            <a:spLocks noGrp="1"/>
          </p:cNvSpPr>
          <p:nvPr>
            <p:ph type="subTitle" idx="1"/>
          </p:nvPr>
        </p:nvSpPr>
        <p:spPr>
          <a:xfrm>
            <a:off x="1254903" y="2928934"/>
            <a:ext cx="6643734" cy="1571636"/>
          </a:xfrm>
        </p:spPr>
        <p:txBody>
          <a:bodyPr>
            <a:normAutofit/>
          </a:bodyPr>
          <a:lstStyle/>
          <a:p>
            <a:r>
              <a:rPr lang="en-US" b="1" i="1" dirty="0" smtClean="0"/>
              <a:t>Ben Thompson</a:t>
            </a:r>
            <a:r>
              <a:rPr lang="en-US" i="1" dirty="0" smtClean="0"/>
              <a:t> </a:t>
            </a:r>
          </a:p>
          <a:p>
            <a:r>
              <a:rPr lang="en-US" sz="2600" i="1" dirty="0" smtClean="0"/>
              <a:t>Department of Optometry and Vision Science, University of Auckland</a:t>
            </a:r>
          </a:p>
        </p:txBody>
      </p:sp>
      <p:sp>
        <p:nvSpPr>
          <p:cNvPr id="5"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pSp>
        <p:nvGrpSpPr>
          <p:cNvPr id="14" name="Group 13"/>
          <p:cNvGrpSpPr/>
          <p:nvPr/>
        </p:nvGrpSpPr>
        <p:grpSpPr>
          <a:xfrm>
            <a:off x="785786" y="5500702"/>
            <a:ext cx="7688923" cy="1202612"/>
            <a:chOff x="785786" y="5500702"/>
            <a:chExt cx="7688923" cy="1202612"/>
          </a:xfrm>
        </p:grpSpPr>
        <p:sp>
          <p:nvSpPr>
            <p:cNvPr id="15" name="Rectangle 14"/>
            <p:cNvSpPr/>
            <p:nvPr/>
          </p:nvSpPr>
          <p:spPr>
            <a:xfrm>
              <a:off x="785786" y="5500702"/>
              <a:ext cx="7688923" cy="12026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8" name="Picture 7" descr="AKU_CBR FULL Logo_RGB.jpg"/>
            <p:cNvPicPr>
              <a:picLocks noChangeAspect="1"/>
            </p:cNvPicPr>
            <p:nvPr/>
          </p:nvPicPr>
          <p:blipFill>
            <a:blip r:embed="rId4" cstate="print"/>
            <a:stretch>
              <a:fillRect/>
            </a:stretch>
          </p:blipFill>
          <p:spPr>
            <a:xfrm>
              <a:off x="798609" y="5617952"/>
              <a:ext cx="2361277" cy="968113"/>
            </a:xfrm>
            <a:prstGeom prst="rect">
              <a:avLst/>
            </a:prstGeom>
          </p:spPr>
        </p:pic>
        <p:grpSp>
          <p:nvGrpSpPr>
            <p:cNvPr id="10" name="Group 9"/>
            <p:cNvGrpSpPr/>
            <p:nvPr/>
          </p:nvGrpSpPr>
          <p:grpSpPr>
            <a:xfrm>
              <a:off x="5996440" y="5620508"/>
              <a:ext cx="2388241" cy="963000"/>
              <a:chOff x="4714876" y="5791232"/>
              <a:chExt cx="2232000" cy="900000"/>
            </a:xfrm>
          </p:grpSpPr>
          <p:sp>
            <p:nvSpPr>
              <p:cNvPr id="9" name="Rectangle 8"/>
              <p:cNvSpPr/>
              <p:nvPr/>
            </p:nvSpPr>
            <p:spPr>
              <a:xfrm>
                <a:off x="4714876" y="5791232"/>
                <a:ext cx="2232000" cy="9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6" name="Picture 3"/>
              <p:cNvPicPr>
                <a:picLocks noChangeAspect="1" noChangeArrowheads="1"/>
              </p:cNvPicPr>
              <p:nvPr/>
            </p:nvPicPr>
            <p:blipFill>
              <a:blip r:embed="rId5" cstate="print"/>
              <a:srcRect/>
              <a:stretch>
                <a:fillRect/>
              </a:stretch>
            </p:blipFill>
            <p:spPr bwMode="auto">
              <a:xfrm>
                <a:off x="4714876" y="5927443"/>
                <a:ext cx="2208109" cy="622800"/>
              </a:xfrm>
              <a:prstGeom prst="rect">
                <a:avLst/>
              </a:prstGeom>
              <a:noFill/>
            </p:spPr>
          </p:pic>
        </p:grpSp>
        <p:grpSp>
          <p:nvGrpSpPr>
            <p:cNvPr id="11" name="Group 10"/>
            <p:cNvGrpSpPr/>
            <p:nvPr/>
          </p:nvGrpSpPr>
          <p:grpSpPr>
            <a:xfrm>
              <a:off x="3355144" y="5566937"/>
              <a:ext cx="2446038" cy="1070142"/>
              <a:chOff x="4178170" y="0"/>
              <a:chExt cx="2286016" cy="1000132"/>
            </a:xfrm>
          </p:grpSpPr>
          <p:sp>
            <p:nvSpPr>
              <p:cNvPr id="12" name="Rectangle 11"/>
              <p:cNvSpPr/>
              <p:nvPr/>
            </p:nvSpPr>
            <p:spPr>
              <a:xfrm>
                <a:off x="4178170" y="0"/>
                <a:ext cx="2286016" cy="10001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3" name="Picture 12" descr="UOA_ColHor_RGB.jpg"/>
              <p:cNvPicPr>
                <a:picLocks noChangeAspect="1"/>
              </p:cNvPicPr>
              <p:nvPr/>
            </p:nvPicPr>
            <p:blipFill>
              <a:blip r:embed="rId6" cstate="print"/>
              <a:stretch>
                <a:fillRect/>
              </a:stretch>
            </p:blipFill>
            <p:spPr>
              <a:xfrm>
                <a:off x="4286248" y="107157"/>
                <a:ext cx="2069861" cy="785818"/>
              </a:xfrm>
              <a:prstGeom prst="rect">
                <a:avLst/>
              </a:prstGeom>
            </p:spPr>
          </p:pic>
        </p:grpSp>
      </p:grpSp>
      <p:pic>
        <p:nvPicPr>
          <p:cNvPr id="16" name="Slide 1b">
            <a:hlinkClick r:id="" action="ppaction://media"/>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7"/>
              </p:ext>
            </p:extLst>
          </p:nvPr>
        </p:nvPicPr>
        <p:blipFill>
          <a:blip r:embed="rId8"/>
          <a:stretch>
            <a:fillRect/>
          </a:stretch>
        </p:blipFill>
        <p:spPr>
          <a:xfrm>
            <a:off x="4267200" y="443711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96"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274638"/>
            <a:ext cx="8229600" cy="1143000"/>
          </a:xfrm>
        </p:spPr>
        <p:txBody>
          <a:bodyPr>
            <a:noAutofit/>
          </a:bodyPr>
          <a:lstStyle/>
          <a:p>
            <a:pPr lvl="0"/>
            <a:r>
              <a:rPr lang="en-US" sz="3600" dirty="0" smtClean="0">
                <a:latin typeface="Arial" pitchFamily="34" charset="0"/>
                <a:cs typeface="Arial" pitchFamily="34" charset="0"/>
              </a:rPr>
              <a:t>Can We Overcome the Suppression?</a:t>
            </a:r>
            <a:br>
              <a:rPr lang="en-US" sz="3600" dirty="0" smtClean="0">
                <a:latin typeface="Arial" pitchFamily="34" charset="0"/>
                <a:cs typeface="Arial" pitchFamily="34" charset="0"/>
              </a:rPr>
            </a:br>
            <a:endParaRPr lang="en-NZ" sz="3600" dirty="0">
              <a:latin typeface="Arial" pitchFamily="34" charset="0"/>
              <a:cs typeface="Arial" pitchFamily="34" charset="0"/>
            </a:endParaRPr>
          </a:p>
        </p:txBody>
      </p:sp>
      <p:sp>
        <p:nvSpPr>
          <p:cNvPr id="20" name="TextBox 19"/>
          <p:cNvSpPr txBox="1"/>
          <p:nvPr/>
        </p:nvSpPr>
        <p:spPr>
          <a:xfrm>
            <a:off x="1187624" y="6415812"/>
            <a:ext cx="5976957" cy="369332"/>
          </a:xfrm>
          <a:prstGeom prst="rect">
            <a:avLst/>
          </a:prstGeom>
          <a:noFill/>
        </p:spPr>
        <p:txBody>
          <a:bodyPr wrap="none" rtlCol="0">
            <a:spAutoFit/>
          </a:bodyPr>
          <a:lstStyle/>
          <a:p>
            <a:r>
              <a:rPr lang="en-US" dirty="0" smtClean="0">
                <a:latin typeface="Arial" pitchFamily="34" charset="0"/>
                <a:cs typeface="Arial" pitchFamily="34" charset="0"/>
              </a:rPr>
              <a:t>Mansouri, et al. (2008), </a:t>
            </a:r>
            <a:r>
              <a:rPr lang="en-US" i="1" dirty="0" smtClean="0">
                <a:latin typeface="Arial" pitchFamily="34" charset="0"/>
                <a:cs typeface="Arial" pitchFamily="34" charset="0"/>
              </a:rPr>
              <a:t>Vision Research, </a:t>
            </a:r>
            <a:r>
              <a:rPr lang="en-US" dirty="0" smtClean="0">
                <a:latin typeface="Arial" pitchFamily="34" charset="0"/>
                <a:cs typeface="Arial" pitchFamily="34" charset="0"/>
              </a:rPr>
              <a:t>48, 2775-2784</a:t>
            </a:r>
            <a:endParaRPr lang="en-NZ" dirty="0">
              <a:latin typeface="Arial" pitchFamily="34" charset="0"/>
              <a:cs typeface="Arial"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220583" y="1142984"/>
            <a:ext cx="8751602" cy="4857784"/>
          </a:xfrm>
          <a:prstGeom prst="rect">
            <a:avLst/>
          </a:prstGeom>
          <a:noFill/>
          <a:ln w="9525">
            <a:noFill/>
            <a:miter lim="800000"/>
            <a:headEnd/>
            <a:tailEnd/>
          </a:ln>
          <a:effectLst/>
        </p:spPr>
      </p:pic>
      <p:pic>
        <p:nvPicPr>
          <p:cNvPr id="4" name="Slide 10b">
            <a:hlinkClick r:id="" action="ppaction://media"/>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5"/>
              </p:ext>
            </p:extLst>
          </p:nvPr>
        </p:nvPicPr>
        <p:blipFill>
          <a:blip r:embed="rId6"/>
          <a:stretch>
            <a:fillRect/>
          </a:stretch>
        </p:blipFill>
        <p:spPr>
          <a:xfrm>
            <a:off x="280931" y="332656"/>
            <a:ext cx="609600" cy="609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289909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4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Measuring Suppression in Clinical Settings</a:t>
            </a:r>
            <a:endParaRPr lang="en-NZ" dirty="0"/>
          </a:p>
        </p:txBody>
      </p:sp>
      <p:sp>
        <p:nvSpPr>
          <p:cNvPr id="7" name="TextBox 6"/>
          <p:cNvSpPr txBox="1"/>
          <p:nvPr/>
        </p:nvSpPr>
        <p:spPr>
          <a:xfrm>
            <a:off x="1331640" y="6427822"/>
            <a:ext cx="6106415" cy="369332"/>
          </a:xfrm>
          <a:prstGeom prst="rect">
            <a:avLst/>
          </a:prstGeom>
          <a:noFill/>
        </p:spPr>
        <p:txBody>
          <a:bodyPr wrap="none" rtlCol="0">
            <a:spAutoFit/>
          </a:bodyPr>
          <a:lstStyle/>
          <a:p>
            <a:r>
              <a:rPr lang="en-NZ" dirty="0" smtClean="0"/>
              <a:t>Black et al., (2011), </a:t>
            </a:r>
            <a:r>
              <a:rPr lang="en-NZ" i="1" dirty="0" smtClean="0"/>
              <a:t>Optometry and Vision Science</a:t>
            </a:r>
            <a:r>
              <a:rPr lang="en-NZ" dirty="0" smtClean="0"/>
              <a:t>, 88, 334-343.</a:t>
            </a:r>
            <a:endParaRPr lang="en-NZ" dirty="0"/>
          </a:p>
        </p:txBody>
      </p:sp>
      <p:pic>
        <p:nvPicPr>
          <p:cNvPr id="6" name="Content Placeholder 3"/>
          <p:cNvPicPr>
            <a:picLocks noGrp="1" noChangeAspect="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489152" y="1546776"/>
            <a:ext cx="3251200" cy="2438400"/>
          </a:xfrm>
        </p:spPr>
      </p:pic>
      <p:pic>
        <p:nvPicPr>
          <p:cNvPr id="8" name="Picture 7"/>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5616" y="1546776"/>
            <a:ext cx="3251200" cy="243840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5950" b="9200"/>
          <a:stretch/>
        </p:blipFill>
        <p:spPr>
          <a:xfrm>
            <a:off x="2406824" y="4099900"/>
            <a:ext cx="4064000" cy="2281428"/>
          </a:xfrm>
          <a:prstGeom prst="rect">
            <a:avLst/>
          </a:prstGeom>
        </p:spPr>
      </p:pic>
      <p:pic>
        <p:nvPicPr>
          <p:cNvPr id="3" name="Slide 11b">
            <a:hlinkClick r:id="" action="ppaction://media"/>
          </p:cNvPr>
          <p:cNvPicPr>
            <a:picLocks noChangeAspect="1"/>
          </p:cNvPicPr>
          <p:nvPr>
            <a:audioFile r:link=""/>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5">
                  <p14:trim end="2691.7001"/>
                </p14:media>
              </p:ext>
            </p:extLst>
          </p:nvPr>
        </p:nvPicPr>
        <p:blipFill>
          <a:blip r:embed="rId6"/>
          <a:stretch>
            <a:fillRect/>
          </a:stretch>
        </p:blipFill>
        <p:spPr>
          <a:xfrm>
            <a:off x="251520" y="260648"/>
            <a:ext cx="609600" cy="609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359970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smtClean="0">
                <a:latin typeface="Arial" pitchFamily="34" charset="0"/>
                <a:cs typeface="Arial" pitchFamily="34" charset="0"/>
              </a:rPr>
              <a:t>Reduction of Suppression</a:t>
            </a:r>
            <a:endParaRPr lang="en-NZ" dirty="0">
              <a:latin typeface="Arial" pitchFamily="34" charset="0"/>
              <a:cs typeface="Arial" pitchFamily="34" charset="0"/>
            </a:endParaRPr>
          </a:p>
        </p:txBody>
      </p:sp>
      <p:grpSp>
        <p:nvGrpSpPr>
          <p:cNvPr id="6" name="Group 5"/>
          <p:cNvGrpSpPr/>
          <p:nvPr/>
        </p:nvGrpSpPr>
        <p:grpSpPr>
          <a:xfrm>
            <a:off x="142844" y="1643050"/>
            <a:ext cx="8858312" cy="4500594"/>
            <a:chOff x="142844" y="2143116"/>
            <a:chExt cx="8858312" cy="4500594"/>
          </a:xfrm>
        </p:grpSpPr>
        <p:sp>
          <p:nvSpPr>
            <p:cNvPr id="8" name="Rectangle 7"/>
            <p:cNvSpPr/>
            <p:nvPr/>
          </p:nvSpPr>
          <p:spPr>
            <a:xfrm>
              <a:off x="142844" y="2143116"/>
              <a:ext cx="8858312" cy="45005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5121" name="Picture 1"/>
            <p:cNvPicPr>
              <a:picLocks noChangeAspect="1" noChangeArrowheads="1"/>
            </p:cNvPicPr>
            <p:nvPr/>
          </p:nvPicPr>
          <p:blipFill>
            <a:blip r:embed="rId4" cstate="print"/>
            <a:srcRect/>
            <a:stretch>
              <a:fillRect/>
            </a:stretch>
          </p:blipFill>
          <p:spPr bwMode="auto">
            <a:xfrm>
              <a:off x="239838" y="2285992"/>
              <a:ext cx="4117848" cy="4269342"/>
            </a:xfrm>
            <a:prstGeom prst="rect">
              <a:avLst/>
            </a:prstGeom>
            <a:noFill/>
            <a:ln w="9525">
              <a:noFill/>
              <a:miter lim="800000"/>
              <a:headEnd/>
              <a:tailEnd/>
            </a:ln>
            <a:effectLst/>
          </p:spPr>
        </p:pic>
        <p:pic>
          <p:nvPicPr>
            <p:cNvPr id="5122" name="Picture 2"/>
            <p:cNvPicPr>
              <a:picLocks noChangeAspect="1" noChangeArrowheads="1"/>
            </p:cNvPicPr>
            <p:nvPr/>
          </p:nvPicPr>
          <p:blipFill>
            <a:blip r:embed="rId5" cstate="print"/>
            <a:srcRect/>
            <a:stretch>
              <a:fillRect/>
            </a:stretch>
          </p:blipFill>
          <p:spPr bwMode="auto">
            <a:xfrm>
              <a:off x="4714875" y="2285991"/>
              <a:ext cx="4204716" cy="4240340"/>
            </a:xfrm>
            <a:prstGeom prst="rect">
              <a:avLst/>
            </a:prstGeom>
            <a:noFill/>
            <a:ln w="9525">
              <a:noFill/>
              <a:miter lim="800000"/>
              <a:headEnd/>
              <a:tailEnd/>
            </a:ln>
            <a:effectLst/>
          </p:spPr>
        </p:pic>
      </p:grpSp>
      <p:sp>
        <p:nvSpPr>
          <p:cNvPr id="7" name="TextBox 6"/>
          <p:cNvSpPr txBox="1"/>
          <p:nvPr/>
        </p:nvSpPr>
        <p:spPr>
          <a:xfrm>
            <a:off x="1142976" y="6357958"/>
            <a:ext cx="6858048" cy="338554"/>
          </a:xfrm>
          <a:prstGeom prst="rect">
            <a:avLst/>
          </a:prstGeom>
          <a:noFill/>
        </p:spPr>
        <p:txBody>
          <a:bodyPr wrap="square" rtlCol="0">
            <a:spAutoFit/>
          </a:bodyPr>
          <a:lstStyle/>
          <a:p>
            <a:r>
              <a:rPr lang="en-US" sz="1600" dirty="0" smtClean="0">
                <a:latin typeface="Arial" pitchFamily="34" charset="0"/>
                <a:cs typeface="Arial" pitchFamily="34" charset="0"/>
              </a:rPr>
              <a:t>Hess et al.,(2010). </a:t>
            </a:r>
            <a:r>
              <a:rPr lang="en-US" sz="1600" i="1" dirty="0" smtClean="0">
                <a:latin typeface="Arial" pitchFamily="34" charset="0"/>
                <a:cs typeface="Arial" pitchFamily="34" charset="0"/>
              </a:rPr>
              <a:t>Restorative Neurology and Neuroscience</a:t>
            </a:r>
            <a:r>
              <a:rPr lang="en-US" sz="1600" dirty="0" smtClean="0">
                <a:latin typeface="Arial" pitchFamily="34" charset="0"/>
                <a:cs typeface="Arial" pitchFamily="34" charset="0"/>
              </a:rPr>
              <a:t>, 28, 793-802</a:t>
            </a:r>
            <a:endParaRPr lang="en-NZ" sz="1600" dirty="0">
              <a:latin typeface="Arial" pitchFamily="34" charset="0"/>
              <a:cs typeface="Arial" pitchFamily="34" charset="0"/>
            </a:endParaRPr>
          </a:p>
        </p:txBody>
      </p:sp>
      <p:pic>
        <p:nvPicPr>
          <p:cNvPr id="3" name="Slide 12b">
            <a:hlinkClick r:id="" action="ppaction://media"/>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6"/>
              </p:ext>
            </p:extLst>
          </p:nvPr>
        </p:nvPicPr>
        <p:blipFill>
          <a:blip r:embed="rId7"/>
          <a:stretch>
            <a:fillRect/>
          </a:stretch>
        </p:blipFill>
        <p:spPr>
          <a:xfrm>
            <a:off x="239838" y="260648"/>
            <a:ext cx="609600" cy="609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37008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4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3600" dirty="0" smtClean="0">
                <a:latin typeface="Arial" pitchFamily="34" charset="0"/>
                <a:cs typeface="Arial" pitchFamily="34" charset="0"/>
              </a:rPr>
              <a:t>Principle Applied to a Portable Device</a:t>
            </a:r>
            <a:endParaRPr lang="en-NZ" sz="3600" dirty="0">
              <a:latin typeface="Arial" pitchFamily="34" charset="0"/>
              <a:cs typeface="Arial" pitchFamily="34" charset="0"/>
            </a:endParaRPr>
          </a:p>
        </p:txBody>
      </p:sp>
      <p:pic>
        <p:nvPicPr>
          <p:cNvPr id="6" name="Picture 5" descr="tetris1.tif"/>
          <p:cNvPicPr>
            <a:picLocks noChangeAspect="1"/>
          </p:cNvPicPr>
          <p:nvPr/>
        </p:nvPicPr>
        <p:blipFill>
          <a:blip r:embed="rId4" cstate="print"/>
          <a:stretch>
            <a:fillRect/>
          </a:stretch>
        </p:blipFill>
        <p:spPr>
          <a:xfrm>
            <a:off x="4572000" y="1628801"/>
            <a:ext cx="4601984" cy="2880320"/>
          </a:xfrm>
          <a:prstGeom prst="rect">
            <a:avLst/>
          </a:prstGeom>
        </p:spPr>
      </p:pic>
      <p:pic>
        <p:nvPicPr>
          <p:cNvPr id="7" name="Picture 6" descr="tetris2.tif"/>
          <p:cNvPicPr>
            <a:picLocks noChangeAspect="1"/>
          </p:cNvPicPr>
          <p:nvPr/>
        </p:nvPicPr>
        <p:blipFill>
          <a:blip r:embed="rId5" cstate="print"/>
          <a:stretch>
            <a:fillRect/>
          </a:stretch>
        </p:blipFill>
        <p:spPr>
          <a:xfrm>
            <a:off x="0" y="1628800"/>
            <a:ext cx="4567482" cy="2846947"/>
          </a:xfrm>
          <a:prstGeom prst="rect">
            <a:avLst/>
          </a:prstGeom>
        </p:spPr>
      </p:pic>
      <p:pic>
        <p:nvPicPr>
          <p:cNvPr id="8" name="Picture 7" descr="Lenticular.tif"/>
          <p:cNvPicPr>
            <a:picLocks noChangeAspect="1"/>
          </p:cNvPicPr>
          <p:nvPr/>
        </p:nvPicPr>
        <p:blipFill>
          <a:blip r:embed="rId6" cstate="print"/>
          <a:stretch>
            <a:fillRect/>
          </a:stretch>
        </p:blipFill>
        <p:spPr>
          <a:xfrm>
            <a:off x="3286116" y="4437112"/>
            <a:ext cx="2541933" cy="2420888"/>
          </a:xfrm>
          <a:prstGeom prst="rect">
            <a:avLst/>
          </a:prstGeom>
        </p:spPr>
      </p:pic>
      <p:sp>
        <p:nvSpPr>
          <p:cNvPr id="9" name="TextBox 8"/>
          <p:cNvSpPr txBox="1"/>
          <p:nvPr/>
        </p:nvSpPr>
        <p:spPr>
          <a:xfrm>
            <a:off x="0" y="5253007"/>
            <a:ext cx="3143240" cy="1200329"/>
          </a:xfrm>
          <a:prstGeom prst="rect">
            <a:avLst/>
          </a:prstGeom>
          <a:noFill/>
        </p:spPr>
        <p:txBody>
          <a:bodyPr wrap="square" rtlCol="0">
            <a:spAutoFit/>
          </a:bodyPr>
          <a:lstStyle/>
          <a:p>
            <a:r>
              <a:rPr lang="en-NZ" dirty="0" smtClean="0"/>
              <a:t>To et al., (2011), </a:t>
            </a:r>
            <a:r>
              <a:rPr lang="en-NZ" i="1" dirty="0" smtClean="0"/>
              <a:t>IEEE Transactions on Neural Systems and Rehabilitation Engineering</a:t>
            </a:r>
            <a:r>
              <a:rPr lang="en-NZ" dirty="0" smtClean="0"/>
              <a:t>, 19, 280-289.</a:t>
            </a:r>
            <a:endParaRPr lang="en-NZ" dirty="0"/>
          </a:p>
        </p:txBody>
      </p:sp>
      <p:pic>
        <p:nvPicPr>
          <p:cNvPr id="4" name="Slide 13b">
            <a:hlinkClick r:id="" action="ppaction://media"/>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7"/>
              </p:ext>
            </p:extLst>
          </p:nvPr>
        </p:nvPicPr>
        <p:blipFill>
          <a:blip r:embed="rId8"/>
          <a:stretch>
            <a:fillRect/>
          </a:stretch>
        </p:blipFill>
        <p:spPr>
          <a:xfrm>
            <a:off x="179512" y="188640"/>
            <a:ext cx="609600" cy="609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38103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srcRect/>
          <a:stretch>
            <a:fillRect/>
          </a:stretch>
        </p:blipFill>
        <p:spPr bwMode="auto">
          <a:xfrm>
            <a:off x="534279" y="764704"/>
            <a:ext cx="8075443" cy="5328592"/>
          </a:xfrm>
          <a:prstGeom prst="rect">
            <a:avLst/>
          </a:prstGeom>
          <a:noFill/>
          <a:ln w="9525">
            <a:noFill/>
            <a:miter lim="800000"/>
            <a:headEnd/>
            <a:tailEnd/>
          </a:ln>
          <a:effectLst/>
        </p:spPr>
      </p:pic>
      <p:pic>
        <p:nvPicPr>
          <p:cNvPr id="3" name="Slide 14b">
            <a:hlinkClick r:id="" action="ppaction://media"/>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5"/>
              </p:ext>
            </p:extLst>
          </p:nvPr>
        </p:nvPicPr>
        <p:blipFill>
          <a:blip r:embed="rId6"/>
          <a:stretch>
            <a:fillRect/>
          </a:stretch>
        </p:blipFill>
        <p:spPr>
          <a:xfrm>
            <a:off x="524205" y="155104"/>
            <a:ext cx="609600" cy="609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328096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1831" y="765000"/>
            <a:ext cx="8080339" cy="5328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3" name="Slide 15b">
            <a:hlinkClick r:id="" action="ppaction://media"/>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5"/>
              </p:ext>
            </p:extLst>
          </p:nvPr>
        </p:nvPicPr>
        <p:blipFill>
          <a:blip r:embed="rId6"/>
          <a:stretch>
            <a:fillRect/>
          </a:stretch>
        </p:blipFill>
        <p:spPr>
          <a:xfrm>
            <a:off x="531831" y="191506"/>
            <a:ext cx="609600" cy="609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282759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6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Summary</a:t>
            </a:r>
            <a:endParaRPr lang="en-NZ" dirty="0"/>
          </a:p>
        </p:txBody>
      </p:sp>
      <p:sp>
        <p:nvSpPr>
          <p:cNvPr id="3" name="Content Placeholder 2"/>
          <p:cNvSpPr>
            <a:spLocks noGrp="1"/>
          </p:cNvSpPr>
          <p:nvPr>
            <p:ph idx="1"/>
          </p:nvPr>
        </p:nvSpPr>
        <p:spPr/>
        <p:txBody>
          <a:bodyPr/>
          <a:lstStyle/>
          <a:p>
            <a:r>
              <a:rPr lang="en-NZ" dirty="0" smtClean="0"/>
              <a:t>Binocular function may be present but suppressed in amblyopia</a:t>
            </a:r>
          </a:p>
          <a:p>
            <a:pPr marL="0" indent="0">
              <a:buNone/>
            </a:pPr>
            <a:endParaRPr lang="en-NZ" dirty="0" smtClean="0"/>
          </a:p>
          <a:p>
            <a:r>
              <a:rPr lang="en-NZ" dirty="0" smtClean="0"/>
              <a:t>Reducing inhibitory interactions within the amblyopic visual system may improve both monocular and binocular visual function</a:t>
            </a:r>
          </a:p>
        </p:txBody>
      </p:sp>
      <p:pic>
        <p:nvPicPr>
          <p:cNvPr id="6" name="Slide 16b">
            <a:hlinkClick r:id="" action="ppaction://media"/>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3"/>
              </p:ext>
            </p:extLst>
          </p:nvPr>
        </p:nvPicPr>
        <p:blipFill>
          <a:blip r:embed="rId4"/>
          <a:stretch>
            <a:fillRect/>
          </a:stretch>
        </p:blipFill>
        <p:spPr>
          <a:xfrm>
            <a:off x="395536" y="33265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6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556" dirty="0" smtClean="0"/>
              <a:t>This might be how </a:t>
            </a:r>
            <a:r>
              <a:rPr lang="en-US" dirty="0" smtClean="0"/>
              <a:t>JIMMY SMITS </a:t>
            </a:r>
            <a:r>
              <a:rPr lang="en-US" sz="3556" dirty="0" smtClean="0"/>
              <a:t>has his amblyopia treated in 2015</a:t>
            </a:r>
            <a:endParaRPr lang="en-US" sz="3556" dirty="0"/>
          </a:p>
        </p:txBody>
      </p:sp>
      <p:sp>
        <p:nvSpPr>
          <p:cNvPr id="3" name="Content Placeholder 2"/>
          <p:cNvSpPr>
            <a:spLocks noGrp="1"/>
          </p:cNvSpPr>
          <p:nvPr>
            <p:ph idx="1"/>
          </p:nvPr>
        </p:nvSpPr>
        <p:spPr/>
        <p:txBody>
          <a:bodyPr>
            <a:normAutofit fontScale="92500" lnSpcReduction="20000"/>
          </a:bodyPr>
          <a:lstStyle/>
          <a:p>
            <a:r>
              <a:rPr lang="en-US" dirty="0" smtClean="0"/>
              <a:t>4 yo</a:t>
            </a:r>
          </a:p>
          <a:p>
            <a:r>
              <a:rPr lang="en-US" dirty="0" smtClean="0"/>
              <a:t>Presents with intermittent esotropia</a:t>
            </a:r>
          </a:p>
          <a:p>
            <a:endParaRPr lang="en-US" dirty="0" smtClean="0"/>
          </a:p>
          <a:p>
            <a:r>
              <a:rPr lang="en-US" dirty="0" smtClean="0"/>
              <a:t>Lea acuity R 6/9 [near 6/9] , L 6/36 [near 6/48]</a:t>
            </a:r>
          </a:p>
          <a:p>
            <a:r>
              <a:rPr lang="en-US" dirty="0" smtClean="0"/>
              <a:t>L esotropia 25Δ [distance], 30Δ [near]</a:t>
            </a:r>
          </a:p>
          <a:p>
            <a:r>
              <a:rPr lang="en-US" dirty="0" smtClean="0"/>
              <a:t>Cyclo R +2.5 DS, L +3.5 DS</a:t>
            </a:r>
          </a:p>
          <a:p>
            <a:endParaRPr lang="en-US" dirty="0" smtClean="0"/>
          </a:p>
          <a:p>
            <a:r>
              <a:rPr lang="en-US" dirty="0" smtClean="0"/>
              <a:t>Rx: glasses [full cyclo].</a:t>
            </a:r>
          </a:p>
          <a:p>
            <a:r>
              <a:rPr lang="en-US" dirty="0" smtClean="0"/>
              <a:t>Review monthly</a:t>
            </a:r>
            <a:endParaRPr lang="en-US" dirty="0"/>
          </a:p>
        </p:txBody>
      </p:sp>
      <p:pic>
        <p:nvPicPr>
          <p:cNvPr id="4" name="Slide 17b">
            <a:hlinkClick r:id="" action="ppaction://media"/>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4"/>
              </p:ext>
            </p:extLst>
          </p:nvPr>
        </p:nvPicPr>
        <p:blipFill>
          <a:blip r:embed="rId5"/>
          <a:stretch>
            <a:fillRect/>
          </a:stretch>
        </p:blipFill>
        <p:spPr>
          <a:xfrm>
            <a:off x="395536" y="908720"/>
            <a:ext cx="609600" cy="609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785481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JIMMY SMITS  2</a:t>
            </a:r>
            <a:endParaRPr lang="en-US" b="1" dirty="0"/>
          </a:p>
        </p:txBody>
      </p:sp>
      <p:sp>
        <p:nvSpPr>
          <p:cNvPr id="3" name="Content Placeholder 2"/>
          <p:cNvSpPr>
            <a:spLocks noGrp="1"/>
          </p:cNvSpPr>
          <p:nvPr>
            <p:ph idx="1"/>
          </p:nvPr>
        </p:nvSpPr>
        <p:spPr/>
        <p:txBody>
          <a:bodyPr>
            <a:normAutofit fontScale="77500" lnSpcReduction="20000"/>
          </a:bodyPr>
          <a:lstStyle/>
          <a:p>
            <a:r>
              <a:rPr lang="en-US" dirty="0" smtClean="0"/>
              <a:t>1 mo later:   R 6/7.5, L 6/24. </a:t>
            </a:r>
            <a:r>
              <a:rPr lang="en-US" dirty="0"/>
              <a:t>S</a:t>
            </a:r>
            <a:r>
              <a:rPr lang="en-US" dirty="0" smtClean="0"/>
              <a:t>traight for D&amp;N.</a:t>
            </a:r>
          </a:p>
          <a:p>
            <a:pPr>
              <a:buNone/>
            </a:pPr>
            <a:r>
              <a:rPr lang="en-US" dirty="0" smtClean="0"/>
              <a:t>Suppression scotoma 5° diameter. </a:t>
            </a:r>
          </a:p>
          <a:p>
            <a:pPr>
              <a:buNone/>
            </a:pPr>
            <a:r>
              <a:rPr lang="en-US" dirty="0" smtClean="0"/>
              <a:t>Bagolini filter bar 8.</a:t>
            </a:r>
          </a:p>
          <a:p>
            <a:r>
              <a:rPr lang="en-US" dirty="0"/>
              <a:t>2</a:t>
            </a:r>
            <a:r>
              <a:rPr lang="en-US" dirty="0" smtClean="0"/>
              <a:t> mo later:   R 6/7.5, L 6/21. Straight for D&amp;N</a:t>
            </a:r>
          </a:p>
          <a:p>
            <a:r>
              <a:rPr lang="en-US" dirty="0"/>
              <a:t>3</a:t>
            </a:r>
            <a:r>
              <a:rPr lang="en-US" dirty="0" smtClean="0"/>
              <a:t> mo later:   R 6/7.5+, L 6/21.</a:t>
            </a:r>
          </a:p>
          <a:p>
            <a:pPr>
              <a:buNone/>
            </a:pPr>
            <a:r>
              <a:rPr lang="en-US" dirty="0" smtClean="0"/>
              <a:t>Suppression scotoma 5° diameter.  Bagolini filter bar 8.</a:t>
            </a:r>
          </a:p>
          <a:p>
            <a:r>
              <a:rPr lang="en-US" dirty="0" smtClean="0"/>
              <a:t>Meets criteria for using  McGill Tetris ® Gadget ™ </a:t>
            </a:r>
          </a:p>
          <a:p>
            <a:pPr lvl="1"/>
            <a:r>
              <a:rPr lang="en-US" dirty="0" smtClean="0"/>
              <a:t>straight eyed anisometropic </a:t>
            </a:r>
            <a:r>
              <a:rPr lang="en-US" dirty="0" err="1" smtClean="0"/>
              <a:t>amblyope</a:t>
            </a:r>
            <a:r>
              <a:rPr lang="en-US" dirty="0" smtClean="0"/>
              <a:t> </a:t>
            </a:r>
          </a:p>
          <a:p>
            <a:pPr lvl="1"/>
            <a:r>
              <a:rPr lang="en-US" dirty="0" smtClean="0"/>
              <a:t>failed progression of refractive amblyopia treatment . </a:t>
            </a:r>
          </a:p>
          <a:p>
            <a:r>
              <a:rPr lang="en-US" dirty="0" smtClean="0"/>
              <a:t>Attends calibration session to reduce R contrast input to match the L amblyopia</a:t>
            </a:r>
          </a:p>
          <a:p>
            <a:r>
              <a:rPr lang="en-US" dirty="0" smtClean="0"/>
              <a:t>Prescribed 30 minutes daily</a:t>
            </a:r>
          </a:p>
          <a:p>
            <a:endParaRPr lang="en-US" dirty="0" smtClean="0"/>
          </a:p>
          <a:p>
            <a:endParaRPr lang="en-US" dirty="0" smtClean="0"/>
          </a:p>
          <a:p>
            <a:pPr>
              <a:buNone/>
            </a:pPr>
            <a:endParaRPr lang="en-US" dirty="0" smtClean="0"/>
          </a:p>
          <a:p>
            <a:endParaRPr lang="en-US" dirty="0"/>
          </a:p>
        </p:txBody>
      </p:sp>
      <p:pic>
        <p:nvPicPr>
          <p:cNvPr id="4" name="Slide 18b">
            <a:hlinkClick r:id="" action="ppaction://media"/>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4"/>
              </p:ext>
            </p:extLst>
          </p:nvPr>
        </p:nvPicPr>
        <p:blipFill>
          <a:blip r:embed="rId5"/>
          <a:stretch>
            <a:fillRect/>
          </a:stretch>
        </p:blipFill>
        <p:spPr>
          <a:xfrm>
            <a:off x="755576" y="620688"/>
            <a:ext cx="609600" cy="609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55779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JIMMY SMITS  3</a:t>
            </a:r>
            <a:endParaRPr lang="en-US" b="1" dirty="0"/>
          </a:p>
        </p:txBody>
      </p:sp>
      <p:sp>
        <p:nvSpPr>
          <p:cNvPr id="3" name="Content Placeholder 2"/>
          <p:cNvSpPr>
            <a:spLocks noGrp="1"/>
          </p:cNvSpPr>
          <p:nvPr>
            <p:ph idx="1"/>
          </p:nvPr>
        </p:nvSpPr>
        <p:spPr/>
        <p:txBody>
          <a:bodyPr>
            <a:normAutofit/>
          </a:bodyPr>
          <a:lstStyle/>
          <a:p>
            <a:pPr>
              <a:buNone/>
            </a:pPr>
            <a:endParaRPr lang="en-US" dirty="0" smtClean="0"/>
          </a:p>
          <a:p>
            <a:pPr>
              <a:buNone/>
            </a:pPr>
            <a:endParaRPr lang="en-US" dirty="0" smtClean="0"/>
          </a:p>
          <a:p>
            <a:endParaRPr lang="en-US" dirty="0"/>
          </a:p>
        </p:txBody>
      </p:sp>
      <p:graphicFrame>
        <p:nvGraphicFramePr>
          <p:cNvPr id="4" name="Table 3"/>
          <p:cNvGraphicFramePr>
            <a:graphicFrameLocks noGrp="1"/>
          </p:cNvGraphicFramePr>
          <p:nvPr/>
        </p:nvGraphicFramePr>
        <p:xfrm>
          <a:off x="1524000" y="1397000"/>
          <a:ext cx="6096000" cy="4693920"/>
        </p:xfrm>
        <a:graphic>
          <a:graphicData uri="http://schemas.openxmlformats.org/drawingml/2006/table">
            <a:tbl>
              <a:tblPr firstRow="1" bandRow="1">
                <a:tableStyleId>{69CF1AB2-1976-4502-BF36-3FF5EA218861}</a:tableStyleId>
              </a:tblPr>
              <a:tblGrid>
                <a:gridCol w="1016000"/>
                <a:gridCol w="1016000"/>
                <a:gridCol w="1016000"/>
                <a:gridCol w="1016000"/>
                <a:gridCol w="1016000"/>
                <a:gridCol w="1016000"/>
              </a:tblGrid>
              <a:tr h="370840">
                <a:tc>
                  <a:txBody>
                    <a:bodyPr/>
                    <a:lstStyle/>
                    <a:p>
                      <a:r>
                        <a:rPr lang="en-US" dirty="0" smtClean="0"/>
                        <a:t>Glasses wear [weeks] </a:t>
                      </a:r>
                      <a:endParaRPr lang="en-US" dirty="0"/>
                    </a:p>
                  </a:txBody>
                  <a:tcPr/>
                </a:tc>
                <a:tc>
                  <a:txBody>
                    <a:bodyPr/>
                    <a:lstStyle/>
                    <a:p>
                      <a:r>
                        <a:rPr lang="en-US" dirty="0" smtClean="0"/>
                        <a:t>R acuity 6/</a:t>
                      </a:r>
                      <a:endParaRPr lang="en-US" dirty="0"/>
                    </a:p>
                  </a:txBody>
                  <a:tcPr/>
                </a:tc>
                <a:tc>
                  <a:txBody>
                    <a:bodyPr/>
                    <a:lstStyle/>
                    <a:p>
                      <a:r>
                        <a:rPr lang="en-US" dirty="0" smtClean="0"/>
                        <a:t>L acuity </a:t>
                      </a:r>
                    </a:p>
                    <a:p>
                      <a:r>
                        <a:rPr lang="en-US" dirty="0" smtClean="0"/>
                        <a:t>6/</a:t>
                      </a:r>
                      <a:endParaRPr lang="en-US" dirty="0"/>
                    </a:p>
                  </a:txBody>
                  <a:tcPr/>
                </a:tc>
                <a:tc>
                  <a:txBody>
                    <a:bodyPr/>
                    <a:lstStyle/>
                    <a:p>
                      <a:r>
                        <a:rPr lang="en-US" dirty="0" smtClean="0"/>
                        <a:t>*Size</a:t>
                      </a:r>
                      <a:r>
                        <a:rPr lang="en-US" baseline="0" dirty="0" smtClean="0"/>
                        <a:t> suppression scotoma ° </a:t>
                      </a:r>
                      <a:endParaRPr lang="en-US" dirty="0"/>
                    </a:p>
                  </a:txBody>
                  <a:tcPr/>
                </a:tc>
                <a:tc>
                  <a:txBody>
                    <a:bodyPr/>
                    <a:lstStyle/>
                    <a:p>
                      <a:r>
                        <a:rPr lang="en-US" dirty="0" smtClean="0"/>
                        <a:t>**Depth suppression scotoma</a:t>
                      </a:r>
                    </a:p>
                    <a:p>
                      <a:r>
                        <a:rPr lang="en-US" dirty="0" smtClean="0"/>
                        <a:t>BFB</a:t>
                      </a:r>
                      <a:endParaRPr lang="en-US" dirty="0"/>
                    </a:p>
                  </a:txBody>
                  <a:tcPr/>
                </a:tc>
                <a:tc>
                  <a:txBody>
                    <a:bodyPr/>
                    <a:lstStyle/>
                    <a:p>
                      <a:r>
                        <a:rPr lang="en-US" dirty="0" smtClean="0"/>
                        <a:t>Other</a:t>
                      </a:r>
                      <a:endParaRPr lang="en-US" dirty="0"/>
                    </a:p>
                  </a:txBody>
                  <a:tcPr/>
                </a:tc>
              </a:tr>
              <a:tr h="370840">
                <a:tc>
                  <a:txBody>
                    <a:bodyPr/>
                    <a:lstStyle/>
                    <a:p>
                      <a:r>
                        <a:rPr lang="en-US" dirty="0" smtClean="0"/>
                        <a:t>0</a:t>
                      </a:r>
                      <a:endParaRPr lang="en-US" dirty="0"/>
                    </a:p>
                  </a:txBody>
                  <a:tcPr/>
                </a:tc>
                <a:tc>
                  <a:txBody>
                    <a:bodyPr/>
                    <a:lstStyle/>
                    <a:p>
                      <a:r>
                        <a:rPr lang="en-US" dirty="0" smtClean="0"/>
                        <a:t>9</a:t>
                      </a:r>
                      <a:endParaRPr lang="en-US" dirty="0"/>
                    </a:p>
                  </a:txBody>
                  <a:tcPr/>
                </a:tc>
                <a:tc>
                  <a:txBody>
                    <a:bodyPr/>
                    <a:lstStyle/>
                    <a:p>
                      <a:r>
                        <a:rPr lang="en-US" dirty="0" smtClean="0"/>
                        <a:t>36</a:t>
                      </a:r>
                      <a:endParaRPr lang="en-US" dirty="0"/>
                    </a:p>
                  </a:txBody>
                  <a:tcPr/>
                </a:tc>
                <a:tc>
                  <a:txBody>
                    <a:bodyPr/>
                    <a:lstStyle/>
                    <a:p>
                      <a:r>
                        <a:rPr lang="en-US" dirty="0" smtClean="0"/>
                        <a:t>&gt; 5</a:t>
                      </a:r>
                      <a:endParaRPr lang="en-US" dirty="0"/>
                    </a:p>
                  </a:txBody>
                  <a:tcPr/>
                </a:tc>
                <a:tc>
                  <a:txBody>
                    <a:bodyPr/>
                    <a:lstStyle/>
                    <a:p>
                      <a:r>
                        <a:rPr lang="en-US" dirty="0" smtClean="0"/>
                        <a:t>&gt;10</a:t>
                      </a:r>
                      <a:endParaRPr lang="en-US" dirty="0"/>
                    </a:p>
                  </a:txBody>
                  <a:tcPr/>
                </a:tc>
                <a:tc>
                  <a:txBody>
                    <a:bodyPr/>
                    <a:lstStyle/>
                    <a:p>
                      <a:r>
                        <a:rPr lang="en-US" dirty="0" smtClean="0"/>
                        <a:t>glasses</a:t>
                      </a:r>
                      <a:endParaRPr lang="en-US" dirty="0"/>
                    </a:p>
                  </a:txBody>
                  <a:tcPr/>
                </a:tc>
              </a:tr>
              <a:tr h="370840">
                <a:tc>
                  <a:txBody>
                    <a:bodyPr/>
                    <a:lstStyle/>
                    <a:p>
                      <a:r>
                        <a:rPr lang="en-US" dirty="0" smtClean="0"/>
                        <a:t>4</a:t>
                      </a:r>
                      <a:endParaRPr lang="en-US" dirty="0"/>
                    </a:p>
                  </a:txBody>
                  <a:tcPr/>
                </a:tc>
                <a:tc>
                  <a:txBody>
                    <a:bodyPr/>
                    <a:lstStyle/>
                    <a:p>
                      <a:r>
                        <a:rPr lang="en-US" dirty="0" smtClean="0"/>
                        <a:t>7.5</a:t>
                      </a:r>
                      <a:endParaRPr lang="en-US" dirty="0"/>
                    </a:p>
                  </a:txBody>
                  <a:tcPr/>
                </a:tc>
                <a:tc>
                  <a:txBody>
                    <a:bodyPr/>
                    <a:lstStyle/>
                    <a:p>
                      <a:r>
                        <a:rPr lang="en-US" dirty="0" smtClean="0"/>
                        <a:t>24</a:t>
                      </a:r>
                      <a:endParaRPr lang="en-US" dirty="0"/>
                    </a:p>
                  </a:txBody>
                  <a:tcPr/>
                </a:tc>
                <a:tc>
                  <a:txBody>
                    <a:bodyPr/>
                    <a:lstStyle/>
                    <a:p>
                      <a:r>
                        <a:rPr lang="en-US" dirty="0" smtClean="0"/>
                        <a:t>5</a:t>
                      </a:r>
                      <a:endParaRPr lang="en-US" dirty="0"/>
                    </a:p>
                  </a:txBody>
                  <a:tcPr/>
                </a:tc>
                <a:tc>
                  <a:txBody>
                    <a:bodyPr/>
                    <a:lstStyle/>
                    <a:p>
                      <a:r>
                        <a:rPr lang="en-US" dirty="0" smtClean="0"/>
                        <a:t>8</a:t>
                      </a:r>
                      <a:endParaRPr lang="en-US" dirty="0"/>
                    </a:p>
                  </a:txBody>
                  <a:tcPr/>
                </a:tc>
                <a:tc>
                  <a:txBody>
                    <a:bodyPr/>
                    <a:lstStyle/>
                    <a:p>
                      <a:r>
                        <a:rPr lang="en-US" dirty="0" smtClean="0"/>
                        <a:t>glasses</a:t>
                      </a:r>
                      <a:endParaRPr lang="en-US" dirty="0"/>
                    </a:p>
                  </a:txBody>
                  <a:tcPr/>
                </a:tc>
              </a:tr>
              <a:tr h="370840">
                <a:tc>
                  <a:txBody>
                    <a:bodyPr/>
                    <a:lstStyle/>
                    <a:p>
                      <a:r>
                        <a:rPr lang="en-US" dirty="0" smtClean="0"/>
                        <a:t>8</a:t>
                      </a:r>
                      <a:endParaRPr lang="en-US" dirty="0"/>
                    </a:p>
                  </a:txBody>
                  <a:tcPr/>
                </a:tc>
                <a:tc>
                  <a:txBody>
                    <a:bodyPr/>
                    <a:lstStyle/>
                    <a:p>
                      <a:r>
                        <a:rPr lang="en-US" dirty="0" smtClean="0"/>
                        <a:t>7.5</a:t>
                      </a:r>
                      <a:endParaRPr lang="en-US" dirty="0"/>
                    </a:p>
                  </a:txBody>
                  <a:tcPr/>
                </a:tc>
                <a:tc>
                  <a:txBody>
                    <a:bodyPr/>
                    <a:lstStyle/>
                    <a:p>
                      <a:r>
                        <a:rPr lang="en-US" dirty="0" smtClean="0"/>
                        <a:t>21</a:t>
                      </a:r>
                      <a:endParaRPr lang="en-US" dirty="0"/>
                    </a:p>
                  </a:txBody>
                  <a:tcPr/>
                </a:tc>
                <a:tc>
                  <a:txBody>
                    <a:bodyPr/>
                    <a:lstStyle/>
                    <a:p>
                      <a:r>
                        <a:rPr lang="en-US" dirty="0" smtClean="0"/>
                        <a:t>5</a:t>
                      </a:r>
                      <a:endParaRPr lang="en-US" dirty="0"/>
                    </a:p>
                  </a:txBody>
                  <a:tcPr/>
                </a:tc>
                <a:tc>
                  <a:txBody>
                    <a:bodyPr/>
                    <a:lstStyle/>
                    <a:p>
                      <a:r>
                        <a:rPr lang="en-US" dirty="0" smtClean="0"/>
                        <a:t>8</a:t>
                      </a:r>
                      <a:endParaRPr lang="en-US" dirty="0"/>
                    </a:p>
                  </a:txBody>
                  <a:tcPr/>
                </a:tc>
                <a:tc>
                  <a:txBody>
                    <a:bodyPr/>
                    <a:lstStyle/>
                    <a:p>
                      <a:endParaRPr lang="en-US" sz="1200" dirty="0"/>
                    </a:p>
                  </a:txBody>
                  <a:tcPr/>
                </a:tc>
              </a:tr>
              <a:tr h="370840">
                <a:tc>
                  <a:txBody>
                    <a:bodyPr/>
                    <a:lstStyle/>
                    <a:p>
                      <a:r>
                        <a:rPr lang="en-US" dirty="0" smtClean="0"/>
                        <a:t>12</a:t>
                      </a:r>
                      <a:endParaRPr lang="en-US" dirty="0"/>
                    </a:p>
                  </a:txBody>
                  <a:tcPr/>
                </a:tc>
                <a:tc>
                  <a:txBody>
                    <a:bodyPr/>
                    <a:lstStyle/>
                    <a:p>
                      <a:r>
                        <a:rPr lang="en-US" dirty="0" smtClean="0"/>
                        <a:t>7.5+</a:t>
                      </a:r>
                      <a:endParaRPr lang="en-US" dirty="0"/>
                    </a:p>
                  </a:txBody>
                  <a:tcPr/>
                </a:tc>
                <a:tc>
                  <a:txBody>
                    <a:bodyPr/>
                    <a:lstStyle/>
                    <a:p>
                      <a:r>
                        <a:rPr lang="en-US" dirty="0" smtClean="0"/>
                        <a:t>21</a:t>
                      </a:r>
                      <a:endParaRPr lang="en-US" dirty="0"/>
                    </a:p>
                  </a:txBody>
                  <a:tcPr/>
                </a:tc>
                <a:tc>
                  <a:txBody>
                    <a:bodyPr/>
                    <a:lstStyle/>
                    <a:p>
                      <a:r>
                        <a:rPr lang="en-US" dirty="0" smtClean="0"/>
                        <a:t>&gt;5</a:t>
                      </a:r>
                      <a:endParaRPr lang="en-US" dirty="0"/>
                    </a:p>
                  </a:txBody>
                  <a:tcPr/>
                </a:tc>
                <a:tc>
                  <a:txBody>
                    <a:bodyPr/>
                    <a:lstStyle/>
                    <a:p>
                      <a:r>
                        <a:rPr lang="en-US" dirty="0" smtClean="0"/>
                        <a:t>7</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 McGill Tetris Gadget </a:t>
                      </a:r>
                    </a:p>
                    <a:p>
                      <a:endParaRPr lang="en-US" dirty="0"/>
                    </a:p>
                  </a:txBody>
                  <a:tcPr/>
                </a:tc>
              </a:tr>
              <a:tr h="370840">
                <a:tc>
                  <a:txBody>
                    <a:bodyPr/>
                    <a:lstStyle/>
                    <a:p>
                      <a:r>
                        <a:rPr lang="en-US" dirty="0" smtClean="0"/>
                        <a:t>16</a:t>
                      </a:r>
                      <a:endParaRPr lang="en-US" dirty="0"/>
                    </a:p>
                  </a:txBody>
                  <a:tcPr/>
                </a:tc>
                <a:tc>
                  <a:txBody>
                    <a:bodyPr/>
                    <a:lstStyle/>
                    <a:p>
                      <a:r>
                        <a:rPr lang="en-US" dirty="0" smtClean="0"/>
                        <a:t>7.5-</a:t>
                      </a:r>
                      <a:endParaRPr lang="en-US" dirty="0"/>
                    </a:p>
                  </a:txBody>
                  <a:tcPr/>
                </a:tc>
                <a:tc>
                  <a:txBody>
                    <a:bodyPr/>
                    <a:lstStyle/>
                    <a:p>
                      <a:r>
                        <a:rPr lang="en-US" dirty="0" smtClean="0"/>
                        <a:t>18</a:t>
                      </a:r>
                      <a:endParaRPr lang="en-US" dirty="0"/>
                    </a:p>
                  </a:txBody>
                  <a:tcPr/>
                </a:tc>
                <a:tc>
                  <a:txBody>
                    <a:bodyPr/>
                    <a:lstStyle/>
                    <a:p>
                      <a:r>
                        <a:rPr lang="en-US" dirty="0" smtClean="0"/>
                        <a:t>4</a:t>
                      </a:r>
                      <a:endParaRPr lang="en-US" dirty="0"/>
                    </a:p>
                  </a:txBody>
                  <a:tcPr/>
                </a:tc>
                <a:tc>
                  <a:txBody>
                    <a:bodyPr/>
                    <a:lstStyle/>
                    <a:p>
                      <a:r>
                        <a:rPr lang="en-US" dirty="0" smtClean="0"/>
                        <a:t>5</a:t>
                      </a:r>
                      <a:endParaRPr lang="en-US" dirty="0"/>
                    </a:p>
                  </a:txBody>
                  <a:tcPr/>
                </a:tc>
                <a:tc>
                  <a:txBody>
                    <a:bodyPr/>
                    <a:lstStyle/>
                    <a:p>
                      <a:endParaRPr lang="en-US" dirty="0"/>
                    </a:p>
                  </a:txBody>
                  <a:tcPr/>
                </a:tc>
              </a:tr>
              <a:tr h="370840">
                <a:tc>
                  <a:txBody>
                    <a:bodyPr/>
                    <a:lstStyle/>
                    <a:p>
                      <a:r>
                        <a:rPr lang="en-US" dirty="0" smtClean="0"/>
                        <a:t>20</a:t>
                      </a:r>
                      <a:endParaRPr lang="en-US" dirty="0"/>
                    </a:p>
                  </a:txBody>
                  <a:tcPr/>
                </a:tc>
                <a:tc>
                  <a:txBody>
                    <a:bodyPr/>
                    <a:lstStyle/>
                    <a:p>
                      <a:r>
                        <a:rPr lang="en-US" dirty="0" smtClean="0"/>
                        <a:t>7.5+</a:t>
                      </a:r>
                      <a:endParaRPr lang="en-US" dirty="0"/>
                    </a:p>
                  </a:txBody>
                  <a:tcPr/>
                </a:tc>
                <a:tc>
                  <a:txBody>
                    <a:bodyPr/>
                    <a:lstStyle/>
                    <a:p>
                      <a:r>
                        <a:rPr lang="en-US" dirty="0" smtClean="0"/>
                        <a:t>12</a:t>
                      </a:r>
                      <a:endParaRPr lang="en-US" dirty="0"/>
                    </a:p>
                  </a:txBody>
                  <a:tcPr/>
                </a:tc>
                <a:tc>
                  <a:txBody>
                    <a:bodyPr/>
                    <a:lstStyle/>
                    <a:p>
                      <a:r>
                        <a:rPr lang="en-US" dirty="0" smtClean="0"/>
                        <a:t>2.5</a:t>
                      </a:r>
                      <a:endParaRPr lang="en-US" dirty="0"/>
                    </a:p>
                  </a:txBody>
                  <a:tcPr/>
                </a:tc>
                <a:tc>
                  <a:txBody>
                    <a:bodyPr/>
                    <a:lstStyle/>
                    <a:p>
                      <a:r>
                        <a:rPr lang="en-US" dirty="0" smtClean="0"/>
                        <a:t>4</a:t>
                      </a:r>
                      <a:endParaRPr lang="en-US" dirty="0"/>
                    </a:p>
                  </a:txBody>
                  <a:tcPr/>
                </a:tc>
                <a:tc>
                  <a:txBody>
                    <a:bodyPr/>
                    <a:lstStyle/>
                    <a:p>
                      <a:endParaRPr lang="en-US" dirty="0"/>
                    </a:p>
                  </a:txBody>
                  <a:tcPr/>
                </a:tc>
              </a:tr>
              <a:tr h="370840">
                <a:tc>
                  <a:txBody>
                    <a:bodyPr/>
                    <a:lstStyle/>
                    <a:p>
                      <a:r>
                        <a:rPr lang="en-US" dirty="0" smtClean="0"/>
                        <a:t>24</a:t>
                      </a:r>
                      <a:endParaRPr lang="en-US" dirty="0"/>
                    </a:p>
                  </a:txBody>
                  <a:tcPr/>
                </a:tc>
                <a:tc>
                  <a:txBody>
                    <a:bodyPr/>
                    <a:lstStyle/>
                    <a:p>
                      <a:r>
                        <a:rPr lang="en-US" dirty="0" smtClean="0"/>
                        <a:t>7.5-</a:t>
                      </a:r>
                      <a:endParaRPr lang="en-US" dirty="0"/>
                    </a:p>
                  </a:txBody>
                  <a:tcPr/>
                </a:tc>
                <a:tc>
                  <a:txBody>
                    <a:bodyPr/>
                    <a:lstStyle/>
                    <a:p>
                      <a:r>
                        <a:rPr lang="en-US" dirty="0" smtClean="0"/>
                        <a:t>9</a:t>
                      </a:r>
                      <a:endParaRPr lang="en-US" dirty="0"/>
                    </a:p>
                  </a:txBody>
                  <a:tcPr/>
                </a:tc>
                <a:tc>
                  <a:txBody>
                    <a:bodyPr/>
                    <a:lstStyle/>
                    <a:p>
                      <a:r>
                        <a:rPr lang="en-US" dirty="0" smtClean="0"/>
                        <a:t>1.5</a:t>
                      </a:r>
                      <a:endParaRPr lang="en-US" dirty="0"/>
                    </a:p>
                  </a:txBody>
                  <a:tcPr/>
                </a:tc>
                <a:tc>
                  <a:txBody>
                    <a:bodyPr/>
                    <a:lstStyle/>
                    <a:p>
                      <a:r>
                        <a:rPr lang="en-US" dirty="0" smtClean="0"/>
                        <a:t>4</a:t>
                      </a:r>
                      <a:endParaRPr lang="en-US" dirty="0"/>
                    </a:p>
                  </a:txBody>
                  <a:tcPr/>
                </a:tc>
                <a:tc>
                  <a:txBody>
                    <a:bodyPr/>
                    <a:lstStyle/>
                    <a:p>
                      <a:endParaRPr lang="en-US" dirty="0"/>
                    </a:p>
                  </a:txBody>
                  <a:tcPr/>
                </a:tc>
              </a:tr>
            </a:tbl>
          </a:graphicData>
        </a:graphic>
      </p:graphicFrame>
      <p:sp>
        <p:nvSpPr>
          <p:cNvPr id="5" name="TextBox 4"/>
          <p:cNvSpPr txBox="1"/>
          <p:nvPr/>
        </p:nvSpPr>
        <p:spPr>
          <a:xfrm>
            <a:off x="1006727" y="6366207"/>
            <a:ext cx="7048662" cy="369332"/>
          </a:xfrm>
          <a:prstGeom prst="rect">
            <a:avLst/>
          </a:prstGeom>
          <a:noFill/>
        </p:spPr>
        <p:txBody>
          <a:bodyPr wrap="none" rtlCol="0">
            <a:spAutoFit/>
          </a:bodyPr>
          <a:lstStyle/>
          <a:p>
            <a:r>
              <a:rPr lang="en-US" dirty="0" smtClean="0"/>
              <a:t>* Using polarized 4 dot test  P4D                 ** using Bagolini Filter Bar  BFB</a:t>
            </a:r>
            <a:endParaRPr lang="en-US" dirty="0"/>
          </a:p>
        </p:txBody>
      </p:sp>
      <p:pic>
        <p:nvPicPr>
          <p:cNvPr id="6" name="Slide 19b">
            <a:hlinkClick r:id="" action="ppaction://media"/>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4"/>
              </p:ext>
            </p:extLst>
          </p:nvPr>
        </p:nvPicPr>
        <p:blipFill>
          <a:blip r:embed="rId5"/>
          <a:stretch>
            <a:fillRect/>
          </a:stretch>
        </p:blipFill>
        <p:spPr>
          <a:xfrm>
            <a:off x="455938" y="404664"/>
            <a:ext cx="609600" cy="609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29055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9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Overview</a:t>
            </a:r>
            <a:endParaRPr lang="en-NZ" dirty="0"/>
          </a:p>
        </p:txBody>
      </p:sp>
      <p:sp>
        <p:nvSpPr>
          <p:cNvPr id="3" name="Content Placeholder 2"/>
          <p:cNvSpPr>
            <a:spLocks noGrp="1"/>
          </p:cNvSpPr>
          <p:nvPr>
            <p:ph idx="1"/>
          </p:nvPr>
        </p:nvSpPr>
        <p:spPr>
          <a:xfrm>
            <a:off x="457200" y="1760557"/>
            <a:ext cx="8229600" cy="4525963"/>
          </a:xfrm>
        </p:spPr>
        <p:txBody>
          <a:bodyPr/>
          <a:lstStyle/>
          <a:p>
            <a:r>
              <a:rPr lang="en-NZ" dirty="0" smtClean="0"/>
              <a:t>An example case</a:t>
            </a:r>
          </a:p>
          <a:p>
            <a:r>
              <a:rPr lang="en-NZ" dirty="0" smtClean="0"/>
              <a:t>A description of the new treatment apparatus and technique</a:t>
            </a:r>
          </a:p>
          <a:p>
            <a:r>
              <a:rPr lang="en-NZ" dirty="0" smtClean="0"/>
              <a:t>The scientific basis of the technique</a:t>
            </a:r>
          </a:p>
        </p:txBody>
      </p:sp>
      <p:pic>
        <p:nvPicPr>
          <p:cNvPr id="5" name="Slide 2b">
            <a:hlinkClick r:id="" action="ppaction://media"/>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3"/>
              </p:ext>
            </p:extLst>
          </p:nvPr>
        </p:nvPicPr>
        <p:blipFill>
          <a:blip r:embed="rId4"/>
          <a:stretch>
            <a:fillRect/>
          </a:stretch>
        </p:blipFill>
        <p:spPr>
          <a:xfrm>
            <a:off x="4267200" y="400506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4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Collaborators</a:t>
            </a:r>
            <a:endParaRPr lang="en-NZ" dirty="0"/>
          </a:p>
        </p:txBody>
      </p:sp>
      <p:sp>
        <p:nvSpPr>
          <p:cNvPr id="3" name="Content Placeholder 2"/>
          <p:cNvSpPr>
            <a:spLocks noGrp="1"/>
          </p:cNvSpPr>
          <p:nvPr>
            <p:ph idx="1"/>
          </p:nvPr>
        </p:nvSpPr>
        <p:spPr>
          <a:xfrm>
            <a:off x="500034" y="1161224"/>
            <a:ext cx="8401080" cy="4572032"/>
          </a:xfrm>
        </p:spPr>
        <p:txBody>
          <a:bodyPr>
            <a:normAutofit/>
          </a:bodyPr>
          <a:lstStyle/>
          <a:p>
            <a:r>
              <a:rPr lang="en-NZ" sz="3400" dirty="0" smtClean="0">
                <a:solidFill>
                  <a:srgbClr val="00FF00"/>
                </a:solidFill>
              </a:rPr>
              <a:t>Robert Hess</a:t>
            </a:r>
            <a:r>
              <a:rPr lang="en-NZ" sz="3400" dirty="0" smtClean="0"/>
              <a:t>, Dept. Ophthalmology, McGill University</a:t>
            </a:r>
          </a:p>
          <a:p>
            <a:r>
              <a:rPr lang="en-NZ" sz="3400" dirty="0" smtClean="0">
                <a:solidFill>
                  <a:srgbClr val="00FF00"/>
                </a:solidFill>
              </a:rPr>
              <a:t>Behzad Mansouri</a:t>
            </a:r>
            <a:r>
              <a:rPr lang="en-NZ" sz="3400" dirty="0" smtClean="0"/>
              <a:t>, Dept. Internal Medicine, University of Winnipeg</a:t>
            </a:r>
          </a:p>
          <a:p>
            <a:r>
              <a:rPr lang="en-NZ" sz="3400" dirty="0" smtClean="0">
                <a:solidFill>
                  <a:srgbClr val="00FF00"/>
                </a:solidFill>
              </a:rPr>
              <a:t>Jeremy Cooperstock</a:t>
            </a:r>
            <a:r>
              <a:rPr lang="en-NZ" sz="3400" dirty="0" smtClean="0"/>
              <a:t>, Dept. Computer Engineering, McGill University</a:t>
            </a:r>
          </a:p>
          <a:p>
            <a:r>
              <a:rPr lang="en-NZ" sz="3400" dirty="0" smtClean="0">
                <a:solidFill>
                  <a:srgbClr val="00FF00"/>
                </a:solidFill>
              </a:rPr>
              <a:t>Joanna Black</a:t>
            </a:r>
            <a:r>
              <a:rPr lang="en-NZ" sz="3400" dirty="0" smtClean="0"/>
              <a:t>, Dept Optometry and Vision Science, University of Auckland</a:t>
            </a:r>
          </a:p>
          <a:p>
            <a:endParaRPr lang="en-NZ" dirty="0"/>
          </a:p>
        </p:txBody>
      </p:sp>
      <p:pic>
        <p:nvPicPr>
          <p:cNvPr id="4" name="Picture 3" descr="AMRF Logo ver2.jpg"/>
          <p:cNvPicPr>
            <a:picLocks noChangeAspect="1"/>
          </p:cNvPicPr>
          <p:nvPr/>
        </p:nvPicPr>
        <p:blipFill>
          <a:blip r:embed="rId3" cstate="print"/>
          <a:stretch>
            <a:fillRect/>
          </a:stretch>
        </p:blipFill>
        <p:spPr>
          <a:xfrm>
            <a:off x="214282" y="5786454"/>
            <a:ext cx="5321062" cy="869824"/>
          </a:xfrm>
          <a:prstGeom prst="rect">
            <a:avLst/>
          </a:prstGeom>
        </p:spPr>
      </p:pic>
      <p:pic>
        <p:nvPicPr>
          <p:cNvPr id="5" name="Picture 3"/>
          <p:cNvPicPr>
            <a:picLocks noChangeAspect="1" noChangeArrowheads="1"/>
          </p:cNvPicPr>
          <p:nvPr/>
        </p:nvPicPr>
        <p:blipFill>
          <a:blip r:embed="rId4" cstate="print"/>
          <a:srcRect/>
          <a:stretch>
            <a:fillRect/>
          </a:stretch>
        </p:blipFill>
        <p:spPr bwMode="auto">
          <a:xfrm>
            <a:off x="5643570" y="5781698"/>
            <a:ext cx="1343025" cy="933450"/>
          </a:xfrm>
          <a:prstGeom prst="rect">
            <a:avLst/>
          </a:prstGeom>
          <a:noFill/>
          <a:ln w="9525">
            <a:noFill/>
            <a:miter lim="800000"/>
            <a:headEnd/>
            <a:tailEnd/>
          </a:ln>
        </p:spPr>
      </p:pic>
      <p:sp>
        <p:nvSpPr>
          <p:cNvPr id="6" name="TextBox 5"/>
          <p:cNvSpPr txBox="1"/>
          <p:nvPr/>
        </p:nvSpPr>
        <p:spPr>
          <a:xfrm>
            <a:off x="7000892" y="5781698"/>
            <a:ext cx="1928826" cy="923330"/>
          </a:xfrm>
          <a:prstGeom prst="rect">
            <a:avLst/>
          </a:prstGeom>
          <a:noFill/>
        </p:spPr>
        <p:txBody>
          <a:bodyPr wrap="square" rtlCol="0">
            <a:spAutoFit/>
          </a:bodyPr>
          <a:lstStyle/>
          <a:p>
            <a:r>
              <a:rPr lang="en-NZ" dirty="0" smtClean="0"/>
              <a:t>Health Research Council </a:t>
            </a:r>
          </a:p>
          <a:p>
            <a:r>
              <a:rPr lang="en-NZ" dirty="0" smtClean="0"/>
              <a:t>of New Zealand</a:t>
            </a:r>
            <a:endParaRPr lang="en-NZ" dirty="0"/>
          </a:p>
        </p:txBody>
      </p:sp>
      <p:pic>
        <p:nvPicPr>
          <p:cNvPr id="8" name="Slide 17">
            <a:hlinkClick r:id="" action="ppaction://media"/>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5"/>
              </p:ext>
            </p:extLst>
          </p:nvPr>
        </p:nvPicPr>
        <p:blipFill>
          <a:blip r:embed="rId6"/>
          <a:stretch>
            <a:fillRect/>
          </a:stretch>
        </p:blipFill>
        <p:spPr>
          <a:xfrm>
            <a:off x="395536" y="33265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1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An Example Case</a:t>
            </a:r>
            <a:endParaRPr lang="en-NZ" dirty="0"/>
          </a:p>
        </p:txBody>
      </p:sp>
      <p:sp>
        <p:nvSpPr>
          <p:cNvPr id="3" name="Content Placeholder 2"/>
          <p:cNvSpPr>
            <a:spLocks noGrp="1"/>
          </p:cNvSpPr>
          <p:nvPr>
            <p:ph idx="1"/>
          </p:nvPr>
        </p:nvSpPr>
        <p:spPr/>
        <p:txBody>
          <a:bodyPr>
            <a:normAutofit lnSpcReduction="10000"/>
          </a:bodyPr>
          <a:lstStyle/>
          <a:p>
            <a:r>
              <a:rPr lang="en-NZ" dirty="0" smtClean="0"/>
              <a:t>23 year old female</a:t>
            </a:r>
          </a:p>
          <a:p>
            <a:r>
              <a:rPr lang="en-NZ" dirty="0" smtClean="0"/>
              <a:t>Mixed unilateral amblyopia (combined anisometropia and strabismus)</a:t>
            </a:r>
          </a:p>
          <a:p>
            <a:pPr lvl="1"/>
            <a:r>
              <a:rPr lang="en-NZ" dirty="0" smtClean="0"/>
              <a:t>Right Eye +0.25/-0.5x180</a:t>
            </a:r>
          </a:p>
          <a:p>
            <a:pPr lvl="1"/>
            <a:r>
              <a:rPr lang="en-NZ" dirty="0" smtClean="0"/>
              <a:t>Left Eye +2.25/-1.50x110</a:t>
            </a:r>
          </a:p>
          <a:p>
            <a:pPr lvl="2"/>
            <a:r>
              <a:rPr lang="en-NZ" dirty="0" smtClean="0"/>
              <a:t>3° Esotropia</a:t>
            </a:r>
          </a:p>
          <a:p>
            <a:r>
              <a:rPr lang="en-NZ" dirty="0" smtClean="0"/>
              <a:t>Amblyopia detected at age 2</a:t>
            </a:r>
            <a:endParaRPr lang="en-NZ" dirty="0"/>
          </a:p>
          <a:p>
            <a:r>
              <a:rPr lang="en-NZ" dirty="0" smtClean="0"/>
              <a:t>Surgery at age 7</a:t>
            </a:r>
          </a:p>
          <a:p>
            <a:r>
              <a:rPr lang="en-NZ" dirty="0" smtClean="0"/>
              <a:t>Treated with patching during childhood</a:t>
            </a:r>
          </a:p>
        </p:txBody>
      </p:sp>
      <p:pic>
        <p:nvPicPr>
          <p:cNvPr id="5" name="Slide 3b">
            <a:hlinkClick r:id="" action="ppaction://media"/>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3"/>
              </p:ext>
            </p:extLst>
          </p:nvPr>
        </p:nvPicPr>
        <p:blipFill>
          <a:blip r:embed="rId4"/>
          <a:stretch>
            <a:fillRect/>
          </a:stretch>
        </p:blipFill>
        <p:spPr>
          <a:xfrm>
            <a:off x="6660232" y="3096141"/>
            <a:ext cx="609600" cy="609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952834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2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Visual Acuity</a:t>
            </a:r>
            <a:endParaRPr lang="en-NZ"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78635" y="1784523"/>
            <a:ext cx="6586730" cy="328895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5" name="Slide 4b">
            <a:hlinkClick r:id="" action="ppaction://media"/>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4"/>
              </p:ext>
            </p:extLst>
          </p:nvPr>
        </p:nvPicPr>
        <p:blipFill>
          <a:blip r:embed="rId5"/>
          <a:stretch>
            <a:fillRect/>
          </a:stretch>
        </p:blipFill>
        <p:spPr>
          <a:xfrm>
            <a:off x="4139952" y="5229200"/>
            <a:ext cx="609600" cy="609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439817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2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77721" y="1785436"/>
            <a:ext cx="6588559" cy="328712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NZ" dirty="0" smtClean="0"/>
              <a:t>Stereo Sensitivity</a:t>
            </a:r>
            <a:endParaRPr lang="en-NZ" dirty="0"/>
          </a:p>
        </p:txBody>
      </p:sp>
      <p:pic>
        <p:nvPicPr>
          <p:cNvPr id="5" name="Slide 5b">
            <a:hlinkClick r:id="" action="ppaction://media"/>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5"/>
              </p:ext>
            </p:extLst>
          </p:nvPr>
        </p:nvPicPr>
        <p:blipFill>
          <a:blip r:embed="rId6"/>
          <a:stretch>
            <a:fillRect/>
          </a:stretch>
        </p:blipFill>
        <p:spPr>
          <a:xfrm>
            <a:off x="4333461" y="5157192"/>
            <a:ext cx="609600" cy="609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864454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7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The Treatment Device</a:t>
            </a:r>
            <a:endParaRPr lang="en-NZ" dirty="0"/>
          </a:p>
        </p:txBody>
      </p:sp>
      <p:pic>
        <p:nvPicPr>
          <p:cNvPr id="4" name="Picture 3" descr="tetris1.tif"/>
          <p:cNvPicPr>
            <a:picLocks noChangeAspect="1"/>
          </p:cNvPicPr>
          <p:nvPr/>
        </p:nvPicPr>
        <p:blipFill>
          <a:blip r:embed="rId3" cstate="print"/>
          <a:stretch>
            <a:fillRect/>
          </a:stretch>
        </p:blipFill>
        <p:spPr>
          <a:xfrm>
            <a:off x="4572000" y="1628801"/>
            <a:ext cx="4601984" cy="2880320"/>
          </a:xfrm>
          <a:prstGeom prst="rect">
            <a:avLst/>
          </a:prstGeom>
        </p:spPr>
      </p:pic>
      <p:pic>
        <p:nvPicPr>
          <p:cNvPr id="5" name="Picture 4" descr="tetris2.tif"/>
          <p:cNvPicPr>
            <a:picLocks noChangeAspect="1"/>
          </p:cNvPicPr>
          <p:nvPr/>
        </p:nvPicPr>
        <p:blipFill>
          <a:blip r:embed="rId4" cstate="print"/>
          <a:stretch>
            <a:fillRect/>
          </a:stretch>
        </p:blipFill>
        <p:spPr>
          <a:xfrm>
            <a:off x="0" y="1628800"/>
            <a:ext cx="4567482" cy="2846947"/>
          </a:xfrm>
          <a:prstGeom prst="rect">
            <a:avLst/>
          </a:prstGeom>
        </p:spPr>
      </p:pic>
      <p:pic>
        <p:nvPicPr>
          <p:cNvPr id="6" name="Picture 5" descr="Lenticular.tif"/>
          <p:cNvPicPr>
            <a:picLocks noChangeAspect="1"/>
          </p:cNvPicPr>
          <p:nvPr/>
        </p:nvPicPr>
        <p:blipFill>
          <a:blip r:embed="rId5" cstate="print"/>
          <a:stretch>
            <a:fillRect/>
          </a:stretch>
        </p:blipFill>
        <p:spPr>
          <a:xfrm>
            <a:off x="3357554" y="4437112"/>
            <a:ext cx="2541933" cy="2420888"/>
          </a:xfrm>
          <a:prstGeom prst="rect">
            <a:avLst/>
          </a:prstGeom>
        </p:spPr>
      </p:pic>
      <p:pic>
        <p:nvPicPr>
          <p:cNvPr id="7" name="Slide 6b">
            <a:hlinkClick r:id="" action="ppaction://media"/>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6"/>
              </p:ext>
            </p:extLst>
          </p:nvPr>
        </p:nvPicPr>
        <p:blipFill>
          <a:blip r:embed="rId7"/>
          <a:stretch>
            <a:fillRect/>
          </a:stretch>
        </p:blipFill>
        <p:spPr>
          <a:xfrm>
            <a:off x="1331640" y="5235759"/>
            <a:ext cx="609600" cy="609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115685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6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Background</a:t>
            </a:r>
            <a:endParaRPr lang="en-NZ" dirty="0"/>
          </a:p>
        </p:txBody>
      </p:sp>
      <p:sp>
        <p:nvSpPr>
          <p:cNvPr id="3" name="Content Placeholder 2"/>
          <p:cNvSpPr>
            <a:spLocks noGrp="1"/>
          </p:cNvSpPr>
          <p:nvPr>
            <p:ph idx="1"/>
          </p:nvPr>
        </p:nvSpPr>
        <p:spPr/>
        <p:txBody>
          <a:bodyPr>
            <a:normAutofit fontScale="92500" lnSpcReduction="10000"/>
          </a:bodyPr>
          <a:lstStyle/>
          <a:p>
            <a:r>
              <a:rPr lang="en-NZ" dirty="0" smtClean="0"/>
              <a:t>Hypothesis: Adults with amblyopia have functional but suppressed binocular mechanisms</a:t>
            </a:r>
          </a:p>
          <a:p>
            <a:pPr marL="0" indent="0">
              <a:buNone/>
            </a:pPr>
            <a:endParaRPr lang="en-NZ" dirty="0" smtClean="0"/>
          </a:p>
          <a:p>
            <a:pPr lvl="1"/>
            <a:r>
              <a:rPr lang="en-NZ" dirty="0" smtClean="0"/>
              <a:t>Antagonising GABA A receptors can restore binocular responses to neurons within the primary visual cortex of cats made experimentally amblyopic </a:t>
            </a:r>
            <a:r>
              <a:rPr lang="en-NZ" sz="1700" i="1" dirty="0" smtClean="0"/>
              <a:t>(Mower et al., 1984, Brain Research, 309, 168-172; Sengpiel et al., 2006, Cerebral Cortex, 16, 750-758)</a:t>
            </a:r>
          </a:p>
          <a:p>
            <a:pPr marL="457200" lvl="1" indent="0">
              <a:buNone/>
            </a:pPr>
            <a:endParaRPr lang="en-NZ" sz="1700" i="1" dirty="0" smtClean="0"/>
          </a:p>
          <a:p>
            <a:pPr lvl="1"/>
            <a:r>
              <a:rPr lang="en-NZ" dirty="0" smtClean="0"/>
              <a:t>Binocular summation can occur in adults with strabismic amblyopia if differences in monocular contrast sensitivity are accounted for </a:t>
            </a:r>
            <a:r>
              <a:rPr lang="en-NZ" sz="1700" dirty="0" smtClean="0"/>
              <a:t>(Baker et al., 2008, Vision Research, 48, 1625-1640)</a:t>
            </a:r>
            <a:endParaRPr lang="en-NZ" sz="1700" dirty="0"/>
          </a:p>
        </p:txBody>
      </p:sp>
      <p:pic>
        <p:nvPicPr>
          <p:cNvPr id="6" name="Slide 7b">
            <a:hlinkClick r:id="" action="ppaction://media"/>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3"/>
              </p:ext>
            </p:extLst>
          </p:nvPr>
        </p:nvPicPr>
        <p:blipFill>
          <a:blip r:embed="rId4"/>
          <a:stretch>
            <a:fillRect/>
          </a:stretch>
        </p:blipFill>
        <p:spPr>
          <a:xfrm>
            <a:off x="1115616" y="476672"/>
            <a:ext cx="609600" cy="609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989984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13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Overcoming Suppression</a:t>
            </a:r>
            <a:endParaRPr lang="en-NZ" dirty="0"/>
          </a:p>
        </p:txBody>
      </p:sp>
      <p:sp>
        <p:nvSpPr>
          <p:cNvPr id="3" name="Content Placeholder 2"/>
          <p:cNvSpPr>
            <a:spLocks noGrp="1"/>
          </p:cNvSpPr>
          <p:nvPr>
            <p:ph idx="1"/>
          </p:nvPr>
        </p:nvSpPr>
        <p:spPr>
          <a:xfrm>
            <a:off x="457200" y="1340768"/>
            <a:ext cx="8229600" cy="4525963"/>
          </a:xfrm>
        </p:spPr>
        <p:txBody>
          <a:bodyPr/>
          <a:lstStyle/>
          <a:p>
            <a:r>
              <a:rPr lang="en-NZ" dirty="0" smtClean="0"/>
              <a:t>Can the manipulation of contrast differences between the eyes allow for binocular combination in amblyopia?</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1520" y="3183387"/>
            <a:ext cx="8675034" cy="348671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4" name="Slide 8b">
            <a:hlinkClick r:id="" action="ppaction://media"/>
          </p:cNvPr>
          <p:cNvPicPr>
            <a:picLocks noChangeAspect="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4"/>
              </p:ext>
            </p:extLst>
          </p:nvPr>
        </p:nvPicPr>
        <p:blipFill>
          <a:blip r:embed="rId5"/>
          <a:stretch>
            <a:fillRect/>
          </a:stretch>
        </p:blipFill>
        <p:spPr>
          <a:xfrm>
            <a:off x="467544" y="404664"/>
            <a:ext cx="609600" cy="609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45566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9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 name="50% CDROM-ben.avi">
            <a:hlinkClick r:id="" action="ppaction://media"/>
          </p:cNvPr>
          <p:cNvPicPr/>
          <p:nvPr>
            <a:videoFile r:link="rId1"/>
          </p:nvPr>
        </p:nvPicPr>
        <p:blipFill>
          <a:blip r:embed="rId7" cstate="print"/>
          <a:stretch>
            <a:fillRect/>
          </a:stretch>
        </p:blipFill>
        <p:spPr>
          <a:xfrm>
            <a:off x="6030416" y="3159224"/>
            <a:ext cx="2286000" cy="2286000"/>
          </a:xfrm>
          <a:prstGeom prst="rect">
            <a:avLst/>
          </a:prstGeom>
        </p:spPr>
      </p:pic>
      <p:pic>
        <p:nvPicPr>
          <p:cNvPr id="17" name="100% Noise CDROM-Ben.avi">
            <a:hlinkClick r:id="" action="ppaction://media"/>
          </p:cNvPr>
          <p:cNvPicPr/>
          <p:nvPr>
            <a:videoFile r:link="rId2"/>
          </p:nvPr>
        </p:nvPicPr>
        <p:blipFill>
          <a:blip r:embed="rId8" cstate="print"/>
          <a:stretch>
            <a:fillRect/>
          </a:stretch>
        </p:blipFill>
        <p:spPr>
          <a:xfrm>
            <a:off x="3379899" y="3159224"/>
            <a:ext cx="2286000" cy="2286000"/>
          </a:xfrm>
          <a:prstGeom prst="rect">
            <a:avLst/>
          </a:prstGeom>
        </p:spPr>
      </p:pic>
      <p:pic>
        <p:nvPicPr>
          <p:cNvPr id="16" name="100% signal CDROM-Ben.avi">
            <a:hlinkClick r:id="" action="ppaction://media"/>
          </p:cNvPr>
          <p:cNvPicPr/>
          <p:nvPr>
            <a:videoFile r:link="rId3"/>
          </p:nvPr>
        </p:nvPicPr>
        <p:blipFill>
          <a:blip r:embed="rId9" cstate="print"/>
          <a:stretch>
            <a:fillRect/>
          </a:stretch>
        </p:blipFill>
        <p:spPr>
          <a:xfrm>
            <a:off x="705336" y="3159224"/>
            <a:ext cx="2286000" cy="2286000"/>
          </a:xfrm>
          <a:prstGeom prst="rect">
            <a:avLst/>
          </a:prstGeom>
        </p:spPr>
      </p:pic>
      <p:sp>
        <p:nvSpPr>
          <p:cNvPr id="4098" name="Title 1"/>
          <p:cNvSpPr>
            <a:spLocks noGrp="1"/>
          </p:cNvSpPr>
          <p:nvPr>
            <p:ph type="title"/>
          </p:nvPr>
        </p:nvSpPr>
        <p:spPr/>
        <p:txBody>
          <a:bodyPr>
            <a:normAutofit fontScale="90000"/>
          </a:bodyPr>
          <a:lstStyle/>
          <a:p>
            <a:r>
              <a:rPr lang="en-NZ" dirty="0" smtClean="0">
                <a:latin typeface="Arial" pitchFamily="34" charset="0"/>
                <a:cs typeface="Arial" pitchFamily="34" charset="0"/>
              </a:rPr>
              <a:t>Objective Measurement of Suppression</a:t>
            </a:r>
            <a:endParaRPr lang="en-US" dirty="0" smtClean="0"/>
          </a:p>
        </p:txBody>
      </p:sp>
      <p:sp>
        <p:nvSpPr>
          <p:cNvPr id="4102" name="TextBox 5"/>
          <p:cNvSpPr txBox="1">
            <a:spLocks noChangeArrowheads="1"/>
          </p:cNvSpPr>
          <p:nvPr/>
        </p:nvSpPr>
        <p:spPr bwMode="auto">
          <a:xfrm>
            <a:off x="1398280" y="2653457"/>
            <a:ext cx="825867" cy="369332"/>
          </a:xfrm>
          <a:prstGeom prst="rect">
            <a:avLst/>
          </a:prstGeom>
          <a:noFill/>
          <a:ln w="9525">
            <a:noFill/>
            <a:miter lim="800000"/>
            <a:headEnd/>
            <a:tailEnd/>
          </a:ln>
        </p:spPr>
        <p:txBody>
          <a:bodyPr wrap="none">
            <a:spAutoFit/>
          </a:bodyPr>
          <a:lstStyle/>
          <a:p>
            <a:r>
              <a:rPr lang="en-US" dirty="0">
                <a:latin typeface="Arial" pitchFamily="34" charset="0"/>
                <a:cs typeface="Arial" pitchFamily="34" charset="0"/>
              </a:rPr>
              <a:t>Signal</a:t>
            </a:r>
          </a:p>
        </p:txBody>
      </p:sp>
      <p:sp>
        <p:nvSpPr>
          <p:cNvPr id="4103" name="TextBox 6"/>
          <p:cNvSpPr txBox="1">
            <a:spLocks noChangeArrowheads="1"/>
          </p:cNvSpPr>
          <p:nvPr/>
        </p:nvSpPr>
        <p:spPr bwMode="auto">
          <a:xfrm>
            <a:off x="4102212" y="2653457"/>
            <a:ext cx="774571" cy="369332"/>
          </a:xfrm>
          <a:prstGeom prst="rect">
            <a:avLst/>
          </a:prstGeom>
          <a:noFill/>
          <a:ln w="9525">
            <a:noFill/>
            <a:miter lim="800000"/>
            <a:headEnd/>
            <a:tailEnd/>
          </a:ln>
        </p:spPr>
        <p:txBody>
          <a:bodyPr wrap="none">
            <a:spAutoFit/>
          </a:bodyPr>
          <a:lstStyle/>
          <a:p>
            <a:r>
              <a:rPr lang="en-US" dirty="0">
                <a:latin typeface="Arial" pitchFamily="34" charset="0"/>
                <a:cs typeface="Arial" pitchFamily="34" charset="0"/>
              </a:rPr>
              <a:t>Noise</a:t>
            </a:r>
          </a:p>
        </p:txBody>
      </p:sp>
      <p:sp>
        <p:nvSpPr>
          <p:cNvPr id="4104" name="TextBox 7"/>
          <p:cNvSpPr txBox="1">
            <a:spLocks noChangeArrowheads="1"/>
          </p:cNvSpPr>
          <p:nvPr/>
        </p:nvSpPr>
        <p:spPr bwMode="auto">
          <a:xfrm>
            <a:off x="2978669" y="3979059"/>
            <a:ext cx="413896" cy="646331"/>
          </a:xfrm>
          <a:prstGeom prst="rect">
            <a:avLst/>
          </a:prstGeom>
          <a:noFill/>
          <a:ln w="9525">
            <a:noFill/>
            <a:miter lim="800000"/>
            <a:headEnd/>
            <a:tailEnd/>
          </a:ln>
        </p:spPr>
        <p:txBody>
          <a:bodyPr wrap="none">
            <a:spAutoFit/>
          </a:bodyPr>
          <a:lstStyle/>
          <a:p>
            <a:r>
              <a:rPr lang="en-US" sz="3600" dirty="0"/>
              <a:t>+</a:t>
            </a:r>
          </a:p>
        </p:txBody>
      </p:sp>
      <p:sp>
        <p:nvSpPr>
          <p:cNvPr id="4105" name="TextBox 8"/>
          <p:cNvSpPr txBox="1">
            <a:spLocks noChangeArrowheads="1"/>
          </p:cNvSpPr>
          <p:nvPr/>
        </p:nvSpPr>
        <p:spPr bwMode="auto">
          <a:xfrm>
            <a:off x="5653233" y="4009837"/>
            <a:ext cx="389850" cy="584775"/>
          </a:xfrm>
          <a:prstGeom prst="rect">
            <a:avLst/>
          </a:prstGeom>
          <a:noFill/>
          <a:ln w="9525">
            <a:noFill/>
            <a:miter lim="800000"/>
            <a:headEnd/>
            <a:tailEnd/>
          </a:ln>
        </p:spPr>
        <p:txBody>
          <a:bodyPr wrap="none">
            <a:spAutoFit/>
          </a:bodyPr>
          <a:lstStyle/>
          <a:p>
            <a:r>
              <a:rPr lang="en-US" sz="3200" dirty="0"/>
              <a:t>=</a:t>
            </a:r>
          </a:p>
        </p:txBody>
      </p:sp>
      <p:sp>
        <p:nvSpPr>
          <p:cNvPr id="13" name="TextBox 12"/>
          <p:cNvSpPr txBox="1"/>
          <p:nvPr/>
        </p:nvSpPr>
        <p:spPr>
          <a:xfrm>
            <a:off x="1656202" y="6488692"/>
            <a:ext cx="5848717" cy="369332"/>
          </a:xfrm>
          <a:prstGeom prst="rect">
            <a:avLst/>
          </a:prstGeom>
          <a:noFill/>
        </p:spPr>
        <p:txBody>
          <a:bodyPr wrap="none" rtlCol="0">
            <a:spAutoFit/>
          </a:bodyPr>
          <a:lstStyle/>
          <a:p>
            <a:r>
              <a:rPr lang="en-US" dirty="0" smtClean="0">
                <a:latin typeface="Arial" pitchFamily="34" charset="0"/>
                <a:cs typeface="Arial" pitchFamily="34" charset="0"/>
              </a:rPr>
              <a:t>Mansouri et al. (2008), </a:t>
            </a:r>
            <a:r>
              <a:rPr lang="en-US" i="1" dirty="0" smtClean="0">
                <a:latin typeface="Arial" pitchFamily="34" charset="0"/>
                <a:cs typeface="Arial" pitchFamily="34" charset="0"/>
              </a:rPr>
              <a:t>Vision Research, </a:t>
            </a:r>
            <a:r>
              <a:rPr lang="en-US" dirty="0" smtClean="0">
                <a:latin typeface="Arial" pitchFamily="34" charset="0"/>
                <a:cs typeface="Arial" pitchFamily="34" charset="0"/>
              </a:rPr>
              <a:t>48, 2775-2784</a:t>
            </a:r>
            <a:endParaRPr lang="en-NZ" dirty="0">
              <a:latin typeface="Arial" pitchFamily="34" charset="0"/>
              <a:cs typeface="Arial" pitchFamily="34" charset="0"/>
            </a:endParaRPr>
          </a:p>
        </p:txBody>
      </p:sp>
      <p:sp>
        <p:nvSpPr>
          <p:cNvPr id="2" name="Content Placeholder 1"/>
          <p:cNvSpPr>
            <a:spLocks noGrp="1"/>
          </p:cNvSpPr>
          <p:nvPr>
            <p:ph idx="1"/>
          </p:nvPr>
        </p:nvSpPr>
        <p:spPr/>
        <p:txBody>
          <a:bodyPr/>
          <a:lstStyle/>
          <a:p>
            <a:endParaRPr lang="en-NZ" dirty="0"/>
          </a:p>
        </p:txBody>
      </p:sp>
      <p:pic>
        <p:nvPicPr>
          <p:cNvPr id="5" name="Slide 9b">
            <a:hlinkClick r:id="" action="ppaction://media"/>
          </p:cNvPr>
          <p:cNvPicPr>
            <a:picLocks noChangeAspect="1"/>
          </p:cNvPicPr>
          <p:nvPr>
            <a:audioFile r:link=""/>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10">
                  <p14:trim st="67100"/>
                </p14:media>
              </p:ext>
            </p:extLst>
          </p:nvPr>
        </p:nvPicPr>
        <p:blipFill>
          <a:blip r:embed="rId11"/>
          <a:stretch>
            <a:fillRect/>
          </a:stretch>
        </p:blipFill>
        <p:spPr>
          <a:xfrm>
            <a:off x="1238736" y="836712"/>
            <a:ext cx="609600" cy="609600"/>
          </a:xfrm>
          <a:prstGeom prst="rect">
            <a:avLst/>
          </a:prstGeom>
        </p:spPr>
      </p:pic>
      <p:pic>
        <p:nvPicPr>
          <p:cNvPr id="3" name="Slide 9b">
            <a:hlinkClick r:id="" action="ppaction://media"/>
          </p:cNvPr>
          <p:cNvPicPr>
            <a:picLocks noChangeAspect="1"/>
          </p:cNvPicPr>
          <p:nvPr>
            <a:audioFile r:link="rId4"/>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12"/>
              </p:ext>
            </p:extLst>
          </p:nvPr>
        </p:nvPicPr>
        <p:blipFill>
          <a:blip r:embed="rId13"/>
          <a:stretch>
            <a:fillRect/>
          </a:stretch>
        </p:blipFill>
        <p:spPr>
          <a:xfrm>
            <a:off x="251520" y="836712"/>
            <a:ext cx="609600" cy="609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962604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
                                        </p:tgtEl>
                                      </p:cBhvr>
                                    </p:cmd>
                                  </p:childTnLst>
                                </p:cTn>
                              </p:par>
                            </p:childTnLst>
                          </p:cTn>
                        </p:par>
                      </p:childTnLst>
                    </p:cTn>
                  </p:par>
                </p:childTnLst>
              </p:cTn>
              <p:nextCondLst>
                <p:cond evt="onClick" delay="0">
                  <p:tgtEl>
                    <p:spTgt spid="16"/>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6"/>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video>
              <p:cMediaNode>
                <p:cTn id="13" repeatCount="indefinite" fill="hold" display="0">
                  <p:stCondLst>
                    <p:cond delay="indefinite"/>
                  </p:stCondLst>
                  <p:endCondLst>
                    <p:cond evt="onNext" delay="0">
                      <p:tgtEl>
                        <p:sldTgt/>
                      </p:tgtEl>
                    </p:cond>
                    <p:cond evt="onPrev" delay="0">
                      <p:tgtEl>
                        <p:sldTgt/>
                      </p:tgtEl>
                    </p:cond>
                  </p:endCondLst>
                </p:cTn>
                <p:tgtEl>
                  <p:spTgt spid="17"/>
                </p:tgtEl>
              </p:cMediaNode>
            </p:video>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8"/>
                                        </p:tgtEl>
                                      </p:cBhvr>
                                    </p:cmd>
                                  </p:childTnLst>
                                </p:cTn>
                              </p:par>
                            </p:childTnLst>
                          </p:cTn>
                        </p:par>
                      </p:childTnLst>
                    </p:cTn>
                  </p:par>
                </p:childTnLst>
              </p:cTn>
              <p:nextCondLst>
                <p:cond evt="onClick" delay="0">
                  <p:tgtEl>
                    <p:spTgt spid="18"/>
                  </p:tgtEl>
                </p:cond>
              </p:nextCondLst>
            </p:seq>
            <p:video>
              <p:cMediaNode>
                <p:cTn id="19" repeatCount="indefinite" fill="hold" display="0">
                  <p:stCondLst>
                    <p:cond delay="indefinite"/>
                  </p:stCondLst>
                  <p:endCondLst>
                    <p:cond evt="onNext" delay="0">
                      <p:tgtEl>
                        <p:sldTgt/>
                      </p:tgtEl>
                    </p:cond>
                    <p:cond evt="onPrev" delay="0">
                      <p:tgtEl>
                        <p:sldTgt/>
                      </p:tgtEl>
                    </p:cond>
                  </p:endCondLst>
                </p:cTn>
                <p:tgtEl>
                  <p:spTgt spid="18"/>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16742"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64223" fill="hold"/>
                                        <p:tgtEl>
                                          <p:spTgt spid="3"/>
                                        </p:tgtEl>
                                      </p:cBhvr>
                                    </p:cmd>
                                  </p:childTnLst>
                                </p:cTn>
                              </p:par>
                            </p:childTnLst>
                          </p:cTn>
                        </p:par>
                      </p:childTnLst>
                    </p:cTn>
                  </p:par>
                </p:childTnLst>
              </p:cTn>
              <p:nextCondLst>
                <p:cond evt="onClick" delay="0">
                  <p:tgtEl>
                    <p:spTgt spid="3"/>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9650</TotalTime>
  <Words>1040</Words>
  <Application>Microsoft Macintosh PowerPoint</Application>
  <PresentationFormat>On-screen Show (4:3)</PresentationFormat>
  <Paragraphs>145</Paragraphs>
  <Slides>20</Slides>
  <Notes>11</Notes>
  <HiddenSlides>0</HiddenSlides>
  <MMClips>24</MMClips>
  <ScaleCrop>false</ScaleCrop>
  <HeadingPairs>
    <vt:vector size="4" baseType="variant">
      <vt:variant>
        <vt:lpstr>Design Template</vt:lpstr>
      </vt:variant>
      <vt:variant>
        <vt:i4>1</vt:i4>
      </vt:variant>
      <vt:variant>
        <vt:lpstr>Slide Titles</vt:lpstr>
      </vt:variant>
      <vt:variant>
        <vt:i4>20</vt:i4>
      </vt:variant>
    </vt:vector>
  </HeadingPairs>
  <TitlesOfParts>
    <vt:vector size="21" baseType="lpstr">
      <vt:lpstr>Office Theme</vt:lpstr>
      <vt:lpstr>21st Century Amblyopia: The Next Decade </vt:lpstr>
      <vt:lpstr>Overview</vt:lpstr>
      <vt:lpstr>An Example Case</vt:lpstr>
      <vt:lpstr>Visual Acuity</vt:lpstr>
      <vt:lpstr>Stereo Sensitivity</vt:lpstr>
      <vt:lpstr>The Treatment Device</vt:lpstr>
      <vt:lpstr>Background</vt:lpstr>
      <vt:lpstr>Overcoming Suppression</vt:lpstr>
      <vt:lpstr>Objective Measurement of Suppression</vt:lpstr>
      <vt:lpstr>Can We Overcome the Suppression? </vt:lpstr>
      <vt:lpstr>Measuring Suppression in Clinical Settings</vt:lpstr>
      <vt:lpstr>Reduction of Suppression</vt:lpstr>
      <vt:lpstr>Principle Applied to a Portable Device</vt:lpstr>
      <vt:lpstr>Slide 14</vt:lpstr>
      <vt:lpstr>Slide 15</vt:lpstr>
      <vt:lpstr>Summary</vt:lpstr>
      <vt:lpstr>This might be how JIMMY SMITS has his amblyopia treated in 2015</vt:lpstr>
      <vt:lpstr>JIMMY SMITS  2</vt:lpstr>
      <vt:lpstr>JIMMY SMITS  3</vt:lpstr>
      <vt:lpstr>Collaborators</vt:lpstr>
    </vt:vector>
  </TitlesOfParts>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rTMS: A New Treatment Possibility for Amblyopia</dc:title>
  <dc:creator>user</dc:creator>
  <cp:lastModifiedBy>lionel kowal</cp:lastModifiedBy>
  <cp:revision>631</cp:revision>
  <dcterms:created xsi:type="dcterms:W3CDTF">2012-03-01T02:15:31Z</dcterms:created>
  <dcterms:modified xsi:type="dcterms:W3CDTF">2012-03-01T02:16:00Z</dcterms:modified>
</cp:coreProperties>
</file>